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comments/comment59.xml" ContentType="application/vnd.openxmlformats-officedocument.presentationml.comments+xml"/>
  <Override PartName="/ppt/comments/comment60.xml" ContentType="application/vnd.openxmlformats-officedocument.presentationml.comments+xml"/>
  <Override PartName="/ppt/comments/comment6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495" r:id="rId2"/>
    <p:sldId id="739" r:id="rId3"/>
    <p:sldId id="715" r:id="rId4"/>
    <p:sldId id="770" r:id="rId5"/>
    <p:sldId id="771" r:id="rId6"/>
    <p:sldId id="772" r:id="rId7"/>
    <p:sldId id="773" r:id="rId8"/>
    <p:sldId id="741" r:id="rId9"/>
    <p:sldId id="769" r:id="rId10"/>
    <p:sldId id="742" r:id="rId11"/>
    <p:sldId id="796" r:id="rId12"/>
    <p:sldId id="799" r:id="rId13"/>
    <p:sldId id="800" r:id="rId14"/>
    <p:sldId id="743" r:id="rId15"/>
    <p:sldId id="797" r:id="rId16"/>
    <p:sldId id="798" r:id="rId17"/>
    <p:sldId id="752" r:id="rId18"/>
    <p:sldId id="744" r:id="rId19"/>
    <p:sldId id="766" r:id="rId20"/>
    <p:sldId id="767" r:id="rId21"/>
    <p:sldId id="768" r:id="rId22"/>
    <p:sldId id="745" r:id="rId23"/>
    <p:sldId id="763" r:id="rId24"/>
    <p:sldId id="764" r:id="rId25"/>
    <p:sldId id="765" r:id="rId26"/>
    <p:sldId id="746" r:id="rId27"/>
    <p:sldId id="775" r:id="rId28"/>
    <p:sldId id="776" r:id="rId29"/>
    <p:sldId id="777" r:id="rId30"/>
    <p:sldId id="774" r:id="rId31"/>
    <p:sldId id="781" r:id="rId32"/>
    <p:sldId id="747" r:id="rId33"/>
    <p:sldId id="780" r:id="rId34"/>
    <p:sldId id="801" r:id="rId35"/>
    <p:sldId id="802" r:id="rId36"/>
    <p:sldId id="782" r:id="rId37"/>
    <p:sldId id="783" r:id="rId38"/>
    <p:sldId id="778" r:id="rId39"/>
    <p:sldId id="761" r:id="rId40"/>
    <p:sldId id="762" r:id="rId41"/>
    <p:sldId id="748" r:id="rId42"/>
    <p:sldId id="759" r:id="rId43"/>
    <p:sldId id="760" r:id="rId44"/>
    <p:sldId id="749" r:id="rId45"/>
    <p:sldId id="758" r:id="rId46"/>
    <p:sldId id="756" r:id="rId47"/>
    <p:sldId id="757" r:id="rId48"/>
    <p:sldId id="750" r:id="rId49"/>
    <p:sldId id="751" r:id="rId50"/>
    <p:sldId id="755" r:id="rId51"/>
    <p:sldId id="753" r:id="rId52"/>
    <p:sldId id="754" r:id="rId53"/>
    <p:sldId id="784" r:id="rId54"/>
    <p:sldId id="786" r:id="rId55"/>
    <p:sldId id="787" r:id="rId56"/>
    <p:sldId id="785" r:id="rId57"/>
    <p:sldId id="789" r:id="rId58"/>
    <p:sldId id="792" r:id="rId59"/>
    <p:sldId id="790" r:id="rId60"/>
    <p:sldId id="791" r:id="rId61"/>
    <p:sldId id="793" r:id="rId62"/>
    <p:sldId id="794" r:id="rId63"/>
    <p:sldId id="795" r:id="rId64"/>
    <p:sldId id="788" r:id="rId65"/>
  </p:sldIdLst>
  <p:sldSz cx="9144000" cy="6858000" type="screen4x3"/>
  <p:notesSz cx="6858000" cy="9144000"/>
  <p:custDataLst>
    <p:tags r:id="rId67"/>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8876374-9881-834B-B12A-3F549352A237}">
          <p14:sldIdLst>
            <p14:sldId id="495"/>
            <p14:sldId id="739"/>
          </p14:sldIdLst>
        </p14:section>
        <p14:section name="Anti-derivative: definition" id="{B9CD60DF-0FA9-F746-B295-35FEBE50D0E0}">
          <p14:sldIdLst>
            <p14:sldId id="715"/>
            <p14:sldId id="770"/>
            <p14:sldId id="771"/>
            <p14:sldId id="772"/>
            <p14:sldId id="773"/>
            <p14:sldId id="741"/>
            <p14:sldId id="769"/>
            <p14:sldId id="742"/>
            <p14:sldId id="796"/>
            <p14:sldId id="799"/>
            <p14:sldId id="800"/>
            <p14:sldId id="743"/>
            <p14:sldId id="797"/>
            <p14:sldId id="798"/>
            <p14:sldId id="752"/>
            <p14:sldId id="744"/>
            <p14:sldId id="766"/>
            <p14:sldId id="767"/>
            <p14:sldId id="768"/>
            <p14:sldId id="745"/>
            <p14:sldId id="763"/>
            <p14:sldId id="764"/>
            <p14:sldId id="765"/>
          </p14:sldIdLst>
        </p14:section>
        <p14:section name="Definite integral" id="{3247569D-B356-AF4C-B620-A0AF1E8D7568}">
          <p14:sldIdLst>
            <p14:sldId id="746"/>
            <p14:sldId id="775"/>
            <p14:sldId id="776"/>
            <p14:sldId id="777"/>
            <p14:sldId id="774"/>
            <p14:sldId id="781"/>
            <p14:sldId id="747"/>
            <p14:sldId id="780"/>
            <p14:sldId id="801"/>
            <p14:sldId id="802"/>
            <p14:sldId id="782"/>
            <p14:sldId id="783"/>
            <p14:sldId id="778"/>
            <p14:sldId id="761"/>
            <p14:sldId id="762"/>
            <p14:sldId id="748"/>
            <p14:sldId id="759"/>
            <p14:sldId id="760"/>
            <p14:sldId id="749"/>
            <p14:sldId id="758"/>
            <p14:sldId id="756"/>
            <p14:sldId id="757"/>
            <p14:sldId id="750"/>
            <p14:sldId id="751"/>
            <p14:sldId id="755"/>
            <p14:sldId id="753"/>
            <p14:sldId id="754"/>
          </p14:sldIdLst>
        </p14:section>
        <p14:section name="Multi-variate" id="{C957A4CF-1D60-5345-83A3-36B810401487}">
          <p14:sldIdLst>
            <p14:sldId id="784"/>
            <p14:sldId id="786"/>
            <p14:sldId id="787"/>
            <p14:sldId id="785"/>
            <p14:sldId id="789"/>
            <p14:sldId id="792"/>
            <p14:sldId id="790"/>
            <p14:sldId id="791"/>
            <p14:sldId id="793"/>
            <p14:sldId id="794"/>
            <p14:sldId id="795"/>
            <p14:sldId id="788"/>
          </p14:sldIdLst>
        </p14:section>
      </p14:sectionLst>
    </p:ext>
    <p:ext uri="{EFAFB233-063F-42B5-8137-9DF3F51BA10A}">
      <p15:sldGuideLst xmlns:p15="http://schemas.microsoft.com/office/powerpoint/2012/main">
        <p15:guide id="1" orient="horz" pos="2160">
          <p15:clr>
            <a:srgbClr val="A4A3A4"/>
          </p15:clr>
        </p15:guide>
        <p15:guide id="2" pos="31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тон Савостьянов" initials="АС" lastIdx="3" clrIdx="0">
    <p:extLst>
      <p:ext uri="{19B8F6BF-5375-455C-9EA6-DF929625EA0E}">
        <p15:presenceInfo xmlns:p15="http://schemas.microsoft.com/office/powerpoint/2012/main" userId="65a0610e2ca07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99" autoAdjust="0"/>
    <p:restoredTop sz="96405" autoAdjust="0"/>
  </p:normalViewPr>
  <p:slideViewPr>
    <p:cSldViewPr>
      <p:cViewPr varScale="1">
        <p:scale>
          <a:sx n="139" d="100"/>
          <a:sy n="139" d="100"/>
        </p:scale>
        <p:origin x="168" y="552"/>
      </p:cViewPr>
      <p:guideLst>
        <p:guide orient="horz" pos="2160"/>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5 (2-3 мин)
- интегрируемость в элементарных функциях 
- примеры: $$e^{-x^2}$$, $$\frac{\sin x}{x}$$ и $$\sin x^2$$</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5 (2-3 мин)
- интегрируемость в элементарных функциях 
- примеры: $$e^{-x^2}$$, $$\frac{\sin x}{x}$$ и $$\sin x^2$$</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5 (2-3 мин)
- интегрируемость в элементарных функциях 
- примеры: $$e^{-x^2}$$, $$\frac{\sin x}{x}$$ и $$\sin x^2$$</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5 (2-3 мин)
- интегрируемость в элементарных функциях 
- примеры: $$e^{-x^2}$$, $$\frac{\sin x}{x}$$ и $$\sin x^2$$</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6 (7мин)
- понятие рациональной дроби и ее интегрируемость
- пример какой-нибудь простой?
- бонусом: общий алгоритм (можно файликом)</p:text>
    <p:extLst>
      <p:ext uri="{C676402C-5697-4E1C-873F-D02D1690AC5C}">
        <p15:threadingInfo xmlns:p15="http://schemas.microsoft.com/office/powerpoint/2012/main" timeZoneBias="-18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19-08-16T12:41:47.365" idx="3">
    <p:pos x="10" y="10"/>
    <p:text>
- определение несобственного интеграла
- ФНЛ
- пример</p:text>
    <p:extLst>
      <p:ext uri="{C676402C-5697-4E1C-873F-D02D1690AC5C}">
        <p15:threadingInfo xmlns:p15="http://schemas.microsoft.com/office/powerpoint/2012/main" timeZoneBias="-18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19-08-16T12:41:47.365" idx="3">
    <p:pos x="10" y="10"/>
    <p:text>
ролик 5 (5 мин)
- случай  $$x^{\alpha}$$ 
- представление о сходимости
- сравнение знакопостоянных: пример
</p:text>
    <p:extLst>
      <p:ext uri="{C676402C-5697-4E1C-873F-D02D1690AC5C}">
        <p15:threadingInfo xmlns:p15="http://schemas.microsoft.com/office/powerpoint/2012/main" timeZoneBias="-18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19-08-16T12:41:47.365" idx="3">
    <p:pos x="10" y="10"/>
    <p:text>
ролик 5 (5 мин)
- случай  $$x^{\alpha}$$ 
- представление о сходимости
- сравнение знакопостоянных: пример
</p:text>
    <p:extLst>
      <p:ext uri="{C676402C-5697-4E1C-873F-D02D1690AC5C}">
        <p15:threadingInfo xmlns:p15="http://schemas.microsoft.com/office/powerpoint/2012/main" timeZoneBias="-18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19-08-16T12:41:47.365" idx="3">
    <p:pos x="10" y="10"/>
    <p:text>
ролик 5 (5 мин)
- случай  $$x^{\alpha}$$ 
- представление о сходимости
- сравнение знакопостоянных: пример
</p:text>
    <p:extLst>
      <p:ext uri="{C676402C-5697-4E1C-873F-D02D1690AC5C}">
        <p15:threadingInfo xmlns:p15="http://schemas.microsoft.com/office/powerpoint/2012/main" timeZoneBias="-18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19-08-16T12:41:47.365" idx="3">
    <p:pos x="10" y="10"/>
    <p:text>
ролик 5 (5 мин)
- случай  $$x^{\alpha}$$ 
- представление о сходимости
- сравнение знакопостоянных: пример
</p:text>
    <p:extLst>
      <p:ext uri="{C676402C-5697-4E1C-873F-D02D1690AC5C}">
        <p15:threadingInfo xmlns:p15="http://schemas.microsoft.com/office/powerpoint/2012/main" timeZoneBias="-18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19-08-16T12:41:47.365" idx="3">
    <p:pos x="10" y="10"/>
    <p:text>
ролик 5 (5 мин)
- случай  $$x^{\alpha}$$ 
- представление о сходимости
- сравнение знакопостоянных: пример
</p:text>
    <p:extLst>
      <p:ext uri="{C676402C-5697-4E1C-873F-D02D1690AC5C}">
        <p15:threadingInfo xmlns:p15="http://schemas.microsoft.com/office/powerpoint/2012/main" timeZoneBias="-18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1" dt="2019-08-16T12:41:47.365" idx="3">
    <p:pos x="10" y="10"/>
    <p:text>- мотивация через площадь и длину кривой 
- разбиение, диаметр, выборка 
- определение</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B1F41B-5C57-436C-90E6-D46C969112ED}" type="datetimeFigureOut">
              <a:rPr lang="ru-RU" smtClean="0"/>
              <a:t>15.08.2019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3B4C3B-A507-4AC6-8C55-FDBC06173CE0}" type="slidenum">
              <a:rPr lang="ru-RU" smtClean="0"/>
              <a:t>‹#›</a:t>
            </a:fld>
            <a:endParaRPr lang="ru-RU"/>
          </a:p>
        </p:txBody>
      </p:sp>
    </p:spTree>
    <p:extLst>
      <p:ext uri="{BB962C8B-B14F-4D97-AF65-F5344CB8AC3E}">
        <p14:creationId xmlns:p14="http://schemas.microsoft.com/office/powerpoint/2010/main" val="90994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Образец заголовка</a:t>
            </a:r>
          </a:p>
        </p:txBody>
      </p:sp>
      <p:sp>
        <p:nvSpPr>
          <p:cNvPr id="3" name="Содержимое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15.08.2019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3CA53-AE35-48B9-8B85-77295771D8C3}" type="datetimeFigureOut">
              <a:rPr lang="ru-RU" smtClean="0"/>
              <a:pPr/>
              <a:t>15.08.2019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CFF65C-B071-417A-8D04-EB1372780206}"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omments" Target="../comments/commen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comments" Target="../comments/comment1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comments" Target="../comments/commen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comments" Target="../comments/commen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comments" Target="../comments/comment24.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comments" Target="../comments/commen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comments" Target="../comments/comment26.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comments" Target="../comments/comment27.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omments" Target="../comments/commen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comments" Target="../comments/comment2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comments" Target="../comments/comment30.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comments" Target="../comments/comment3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omments" Target="../comments/comment33.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comments" Target="../comments/commen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comments" Target="../comments/comment36.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comments" Target="../comments/comment37.xml"/><Relationship Id="rId5" Type="http://schemas.openxmlformats.org/officeDocument/2006/relationships/image" Target="../media/image46.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38.xm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comments" Target="../comments/comment3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comments" Target="../comments/comment40.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41.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comments" Target="../comments/comment4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comments" Target="../comments/comment43.xml"/><Relationship Id="rId5" Type="http://schemas.openxmlformats.org/officeDocument/2006/relationships/image" Target="../media/image54.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comments" Target="../comments/comment44.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comments" Target="../comments/comment45.xml"/><Relationship Id="rId5" Type="http://schemas.openxmlformats.org/officeDocument/2006/relationships/image" Target="../media/image56.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comments" Target="../comments/comment4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comments" Target="../comments/comment48.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comments" Target="../comments/comment49.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comments" Target="../comments/comment51.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comments" Target="../comments/comment5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comments" Target="../comments/comment53.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comments" Target="../comments/comment55.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comments" Target="../comments/comment56.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6.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comments" Target="../comments/comment57.xml"/><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omments" Target="../comments/comment58.xml"/><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omments" Target="../comments/comment59.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comments" Target="../comments/comment60.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7.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483768" y="1853952"/>
            <a:ext cx="6660232" cy="1143000"/>
          </a:xfrm>
        </p:spPr>
        <p:txBody>
          <a:bodyPr>
            <a:noAutofit/>
          </a:bodyPr>
          <a:lstStyle/>
          <a:p>
            <a:pPr algn="l"/>
            <a:r>
              <a:rPr lang="en-US" sz="3200" b="1" u="sng" dirty="0">
                <a:solidFill>
                  <a:schemeClr val="accent1">
                    <a:lumMod val="75000"/>
                  </a:schemeClr>
                </a:solidFill>
              </a:rPr>
              <a:t>Week 5</a:t>
            </a:r>
            <a:br>
              <a:rPr lang="en-US" sz="3200" b="1" u="sng" dirty="0">
                <a:solidFill>
                  <a:schemeClr val="accent1">
                    <a:lumMod val="75000"/>
                  </a:schemeClr>
                </a:solidFill>
              </a:rPr>
            </a:br>
            <a:r>
              <a:rPr lang="en-US" sz="3200" b="1" dirty="0">
                <a:solidFill>
                  <a:schemeClr val="accent1">
                    <a:lumMod val="75000"/>
                  </a:schemeClr>
                </a:solidFill>
              </a:rPr>
              <a:t>Integrals: anti-derivative, area under curve, multivariate functions</a:t>
            </a:r>
            <a:endParaRPr lang="ru-RU" sz="3200" b="1" dirty="0">
              <a:solidFill>
                <a:schemeClr val="accent1">
                  <a:lumMod val="75000"/>
                </a:schemeClr>
              </a:solidFill>
            </a:endParaRPr>
          </a:p>
        </p:txBody>
      </p:sp>
    </p:spTree>
    <p:extLst>
      <p:ext uri="{BB962C8B-B14F-4D97-AF65-F5344CB8AC3E}">
        <p14:creationId xmlns:p14="http://schemas.microsoft.com/office/powerpoint/2010/main" val="220054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e>
                          </m:d>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Thus indefinite integral must be differentiable at every point of the domain of the function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b="0" i="0"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p:spTree>
    <p:extLst>
      <p:ext uri="{BB962C8B-B14F-4D97-AF65-F5344CB8AC3E}">
        <p14:creationId xmlns:p14="http://schemas.microsoft.com/office/powerpoint/2010/main" val="105783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e>
                          </m:d>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Thus indefinite integral must be differentiable at every point of the domain of the function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b="0" i="0"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C8F22D1E-A015-344E-AE30-655B3ADC8E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6016" y="2718103"/>
            <a:ext cx="3672408" cy="3507355"/>
          </a:xfrm>
          <a:prstGeom prst="rect">
            <a:avLst/>
          </a:prstGeom>
        </p:spPr>
      </p:pic>
    </p:spTree>
    <p:extLst>
      <p:ext uri="{BB962C8B-B14F-4D97-AF65-F5344CB8AC3E}">
        <p14:creationId xmlns:p14="http://schemas.microsoft.com/office/powerpoint/2010/main" val="157241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e>
                          </m:d>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Thus indefinite integral must be differentiable at every point of the domain of the function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b="0" i="0"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C8F22D1E-A015-344E-AE30-655B3ADC8E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6016" y="2718103"/>
            <a:ext cx="3672407" cy="3507355"/>
          </a:xfrm>
          <a:prstGeom prst="rect">
            <a:avLst/>
          </a:prstGeom>
        </p:spPr>
      </p:pic>
    </p:spTree>
    <p:extLst>
      <p:ext uri="{BB962C8B-B14F-4D97-AF65-F5344CB8AC3E}">
        <p14:creationId xmlns:p14="http://schemas.microsoft.com/office/powerpoint/2010/main" val="405775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𝑑𝑥</m:t>
                              </m:r>
                            </m:e>
                          </m:d>
                        </m:e>
                        <m:sup>
                          <m:r>
                            <a:rPr lang="en-US" sz="2400" b="0" i="1" smtClean="0">
                              <a:latin typeface="Cambria Math" panose="02040503050406030204" pitchFamily="18" charset="0"/>
                              <a:ea typeface="Myriad Pro" charset="0"/>
                              <a:cs typeface="Myriad Pro" charset="0"/>
                            </a:rPr>
                            <m:t>′</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𝑓</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oMath>
                  </m:oMathPara>
                </a14:m>
                <a:endParaRPr lang="en-US" sz="2400" dirty="0">
                  <a:latin typeface="Myriad Pro" charset="0"/>
                  <a:ea typeface="Myriad Pro" charset="0"/>
                  <a:cs typeface="Myriad Pro" charset="0"/>
                </a:endParaRPr>
              </a:p>
              <a:p>
                <a:pPr marL="0" indent="0">
                  <a:lnSpc>
                    <a:spcPts val="2700"/>
                  </a:lnSpc>
                  <a:spcBef>
                    <a:spcPts val="0"/>
                  </a:spcBef>
                  <a:spcAft>
                    <a:spcPts val="900"/>
                  </a:spcAft>
                  <a:buNone/>
                </a:pPr>
                <a:r>
                  <a:rPr lang="en-US" sz="2400" dirty="0">
                    <a:latin typeface="Myriad Pro" charset="0"/>
                    <a:ea typeface="Myriad Pro" charset="0"/>
                    <a:cs typeface="Myriad Pro" charset="0"/>
                  </a:rPr>
                  <a:t>Thus indefinite integral must be differentiable at every point of the domain of the function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0" smtClean="0">
                        <a:latin typeface="Cambria Math" panose="02040503050406030204" pitchFamily="18" charset="0"/>
                        <a:ea typeface="Myriad Pro" charset="0"/>
                        <a:cs typeface="Myriad Pro" charset="0"/>
                      </a:rPr>
                      <m:t>!</m:t>
                    </m:r>
                  </m:oMath>
                </a14:m>
                <a:endParaRPr lang="en-US" sz="2400" dirty="0">
                  <a:latin typeface="Myriad Pro" charset="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latin typeface="Myriad Pro" charset="0"/>
                    <a:ea typeface="Myriad Pro" charset="0"/>
                    <a:cs typeface="Myriad Pro" charset="0"/>
                  </a:rPr>
                  <a:t>Example</a:t>
                </a:r>
                <a:r>
                  <a:rPr lang="en-US" sz="2400" dirty="0">
                    <a:latin typeface="Myriad Pro" charset="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oMath>
                </a14:m>
                <a:endParaRPr lang="en-US" sz="2400" dirty="0">
                  <a:latin typeface="Myriad Pro" charset="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C8F22D1E-A015-344E-AE30-655B3ADC8E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6016" y="2718103"/>
            <a:ext cx="3672407" cy="3507355"/>
          </a:xfrm>
          <a:prstGeom prst="rect">
            <a:avLst/>
          </a:prstGeom>
        </p:spPr>
      </p:pic>
    </p:spTree>
    <p:extLst>
      <p:ext uri="{BB962C8B-B14F-4D97-AF65-F5344CB8AC3E}">
        <p14:creationId xmlns:p14="http://schemas.microsoft.com/office/powerpoint/2010/main" val="233768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e>
                          </m:d>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Thus indefinite integral must be differentiable at every point of the domain of the function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b="0" i="0"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=1/</m:t>
                    </m:r>
                    <m:r>
                      <a:rPr lang="en-US" sz="2400" b="0" i="1" smtClean="0">
                        <a:ea typeface="Myriad Pro" charset="0"/>
                        <a:cs typeface="Myriad Pro" charset="0"/>
                      </a:rPr>
                      <m:t>𝑥</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6BF4F3FB-E9E7-6440-B034-F7C9EA7C4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2717186"/>
            <a:ext cx="3672408" cy="3509190"/>
          </a:xfrm>
          <a:prstGeom prst="rect">
            <a:avLst/>
          </a:prstGeom>
        </p:spPr>
      </p:pic>
    </p:spTree>
    <p:extLst>
      <p:ext uri="{BB962C8B-B14F-4D97-AF65-F5344CB8AC3E}">
        <p14:creationId xmlns:p14="http://schemas.microsoft.com/office/powerpoint/2010/main" val="254331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𝑑𝑥</m:t>
                              </m:r>
                            </m:e>
                          </m:d>
                        </m:e>
                        <m:sup>
                          <m:r>
                            <a:rPr lang="en-US" sz="2400" b="0" i="1" smtClean="0">
                              <a:latin typeface="Cambria Math" panose="02040503050406030204" pitchFamily="18" charset="0"/>
                              <a:ea typeface="Myriad Pro" charset="0"/>
                              <a:cs typeface="Myriad Pro" charset="0"/>
                            </a:rPr>
                            <m:t>′</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𝑓</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oMath>
                  </m:oMathPara>
                </a14:m>
                <a:endParaRPr lang="en-US" sz="2400" dirty="0">
                  <a:latin typeface="Myriad Pro" charset="0"/>
                  <a:ea typeface="Myriad Pro" charset="0"/>
                  <a:cs typeface="Myriad Pro" charset="0"/>
                </a:endParaRPr>
              </a:p>
              <a:p>
                <a:pPr marL="0" indent="0">
                  <a:lnSpc>
                    <a:spcPts val="2700"/>
                  </a:lnSpc>
                  <a:spcBef>
                    <a:spcPts val="0"/>
                  </a:spcBef>
                  <a:spcAft>
                    <a:spcPts val="900"/>
                  </a:spcAft>
                  <a:buNone/>
                </a:pPr>
                <a:r>
                  <a:rPr lang="en-US" sz="2400" dirty="0">
                    <a:latin typeface="Myriad Pro" charset="0"/>
                    <a:ea typeface="Myriad Pro" charset="0"/>
                    <a:cs typeface="Myriad Pro" charset="0"/>
                  </a:rPr>
                  <a:t>Thus indefinite integral must be differentiable at every point of the domain of the function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0" smtClean="0">
                        <a:latin typeface="Cambria Math" panose="02040503050406030204" pitchFamily="18" charset="0"/>
                        <a:ea typeface="Myriad Pro" charset="0"/>
                        <a:cs typeface="Myriad Pro" charset="0"/>
                      </a:rPr>
                      <m:t>!</m:t>
                    </m:r>
                  </m:oMath>
                </a14:m>
                <a:endParaRPr lang="en-US" sz="2400" dirty="0">
                  <a:latin typeface="Myriad Pro" charset="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latin typeface="Myriad Pro" charset="0"/>
                    <a:ea typeface="Myriad Pro" charset="0"/>
                    <a:cs typeface="Myriad Pro" charset="0"/>
                  </a:rPr>
                  <a:t>Example</a:t>
                </a:r>
                <a:r>
                  <a:rPr lang="en-US" sz="2400" dirty="0">
                    <a:latin typeface="Myriad Pro" charset="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oMath>
                </a14:m>
                <a:endParaRPr lang="en-US" sz="2400" dirty="0">
                  <a:latin typeface="Myriad Pro" charset="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6BF4F3FB-E9E7-6440-B034-F7C9EA7C48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6016" y="2717186"/>
            <a:ext cx="3672408" cy="3509189"/>
          </a:xfrm>
          <a:prstGeom prst="rect">
            <a:avLst/>
          </a:prstGeom>
        </p:spPr>
      </p:pic>
    </p:spTree>
    <p:extLst>
      <p:ext uri="{BB962C8B-B14F-4D97-AF65-F5344CB8AC3E}">
        <p14:creationId xmlns:p14="http://schemas.microsoft.com/office/powerpoint/2010/main" val="124283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e>
                          </m:d>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Thus indefinite integral must be differentiable at every point of the domain of the function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b="0" i="0"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3676" b="-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E2FD617F-AE30-534C-A0F9-478E21211E79}"/>
                  </a:ext>
                </a:extLst>
              </p:cNvPr>
              <p:cNvSpPr txBox="1">
                <a:spLocks/>
              </p:cNvSpPr>
              <p:nvPr/>
            </p:nvSpPr>
            <p:spPr>
              <a:xfrm>
                <a:off x="161764" y="235981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=1/</m:t>
                    </m:r>
                    <m:r>
                      <a:rPr lang="en-US" sz="2400" b="0" i="1" smtClean="0">
                        <a:ea typeface="Myriad Pro" charset="0"/>
                        <a:cs typeface="Myriad Pro" charset="0"/>
                      </a:rPr>
                      <m:t>𝑥</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E2FD617F-AE30-534C-A0F9-478E21211E79}"/>
                  </a:ext>
                </a:extLst>
              </p:cNvPr>
              <p:cNvSpPr txBox="1">
                <a:spLocks noRot="1" noChangeAspect="1" noMove="1" noResize="1" noEditPoints="1" noAdjustHandles="1" noChangeArrowheads="1" noChangeShapeType="1" noTextEdit="1"/>
              </p:cNvSpPr>
              <p:nvPr/>
            </p:nvSpPr>
            <p:spPr>
              <a:xfrm>
                <a:off x="161764" y="2359816"/>
                <a:ext cx="8820472" cy="1717256"/>
              </a:xfrm>
              <a:prstGeom prst="rect">
                <a:avLst/>
              </a:prstGeom>
              <a:blipFill>
                <a:blip r:embed="rId3"/>
                <a:stretch>
                  <a:fillRect l="-1007" t="-3676"/>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6BF4F3FB-E9E7-6440-B034-F7C9EA7C48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6016" y="2717186"/>
            <a:ext cx="3672407" cy="3509189"/>
          </a:xfrm>
          <a:prstGeom prst="rect">
            <a:avLst/>
          </a:prstGeom>
        </p:spPr>
      </p:pic>
    </p:spTree>
    <p:extLst>
      <p:ext uri="{BB962C8B-B14F-4D97-AF65-F5344CB8AC3E}">
        <p14:creationId xmlns:p14="http://schemas.microsoft.com/office/powerpoint/2010/main" val="3267974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55477C-0B3D-4648-B092-051B1D8072F8}"/>
              </a:ext>
            </a:extLst>
          </p:cNvPr>
          <p:cNvSpPr>
            <a:spLocks noGrp="1"/>
          </p:cNvSpPr>
          <p:nvPr>
            <p:ph type="title"/>
          </p:nvPr>
        </p:nvSpPr>
        <p:spPr>
          <a:xfrm>
            <a:off x="457200" y="2564904"/>
            <a:ext cx="8229600" cy="1143000"/>
          </a:xfrm>
        </p:spPr>
        <p:txBody>
          <a:bodyPr>
            <a:normAutofit fontScale="90000"/>
          </a:bodyPr>
          <a:lstStyle/>
          <a:p>
            <a:r>
              <a:rPr lang="ru-RU" dirty="0"/>
              <a:t>РОЛИКИ ПРО ЗАМЕНУ ПЕРЕМЕННЫХ И ИНТЕГРИРОВАНИЕ ПО ЧАСТЯМ УХОДЯТ НА ДОСКУ</a:t>
            </a:r>
          </a:p>
        </p:txBody>
      </p:sp>
    </p:spTree>
    <p:extLst>
      <p:ext uri="{BB962C8B-B14F-4D97-AF65-F5344CB8AC3E}">
        <p14:creationId xmlns:p14="http://schemas.microsoft.com/office/powerpoint/2010/main" val="2937265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u="sng" dirty="0">
                <a:latin typeface="Myriad Pro" charset="0"/>
                <a:ea typeface="Myriad Pro" charset="0"/>
                <a:cs typeface="Myriad Pro" charset="0"/>
              </a:rPr>
              <a:t>Remember</a:t>
            </a:r>
            <a:r>
              <a:rPr lang="en-US" sz="2400" dirty="0">
                <a:latin typeface="Myriad Pro" charset="0"/>
                <a:ea typeface="Myriad Pro" charset="0"/>
                <a:cs typeface="Myriad Pro" charset="0"/>
              </a:rPr>
              <a:t>: by our arithmetic rules and all-mighty chain rule we could take a </a:t>
            </a:r>
            <a:r>
              <a:rPr lang="en-US" sz="2400" dirty="0">
                <a:solidFill>
                  <a:srgbClr val="C00000"/>
                </a:solidFill>
                <a:latin typeface="Myriad Pro" charset="0"/>
                <a:ea typeface="Myriad Pro" charset="0"/>
                <a:cs typeface="Myriad Pro" charset="0"/>
              </a:rPr>
              <a:t>derivative</a:t>
            </a:r>
            <a:r>
              <a:rPr lang="en-US" sz="2400" dirty="0">
                <a:latin typeface="Myriad Pro" charset="0"/>
                <a:ea typeface="Myriad Pro" charset="0"/>
                <a:cs typeface="Myriad Pro" charset="0"/>
              </a:rPr>
              <a:t> from </a:t>
            </a:r>
            <a:r>
              <a:rPr lang="en-US" sz="2400" dirty="0">
                <a:solidFill>
                  <a:srgbClr val="C00000"/>
                </a:solidFill>
                <a:latin typeface="Myriad Pro" charset="0"/>
                <a:ea typeface="Myriad Pro" charset="0"/>
                <a:cs typeface="Myriad Pro" charset="0"/>
              </a:rPr>
              <a:t>any</a:t>
            </a:r>
            <a:r>
              <a:rPr lang="en-US" sz="2400" dirty="0">
                <a:latin typeface="Myriad Pro" charset="0"/>
                <a:ea typeface="Myriad Pro" charset="0"/>
                <a:cs typeface="Myriad Pro" charset="0"/>
              </a:rPr>
              <a:t> elementary function.</a:t>
            </a:r>
          </a:p>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Is it the case for integration?</a:t>
            </a:r>
            <a:endParaRPr lang="en-US" sz="2400" dirty="0">
              <a:ea typeface="Myriad Pro" charset="0"/>
              <a:cs typeface="Myriad Pro" charset="0"/>
            </a:endParaRPr>
          </a:p>
        </p:txBody>
      </p:sp>
    </p:spTree>
    <p:extLst>
      <p:ext uri="{BB962C8B-B14F-4D97-AF65-F5344CB8AC3E}">
        <p14:creationId xmlns:p14="http://schemas.microsoft.com/office/powerpoint/2010/main" val="2120380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u="sng" dirty="0">
                <a:latin typeface="Myriad Pro" charset="0"/>
                <a:ea typeface="Myriad Pro" charset="0"/>
                <a:cs typeface="Myriad Pro" charset="0"/>
              </a:rPr>
              <a:t>Remember</a:t>
            </a:r>
            <a:r>
              <a:rPr lang="en-US" sz="2400" dirty="0">
                <a:latin typeface="Myriad Pro" charset="0"/>
                <a:ea typeface="Myriad Pro" charset="0"/>
                <a:cs typeface="Myriad Pro" charset="0"/>
              </a:rPr>
              <a:t>: by our arithmetic rules and all-mighty chain rule we could take a </a:t>
            </a:r>
            <a:r>
              <a:rPr lang="en-US" sz="2400" dirty="0">
                <a:solidFill>
                  <a:srgbClr val="C00000"/>
                </a:solidFill>
                <a:latin typeface="Myriad Pro" charset="0"/>
                <a:ea typeface="Myriad Pro" charset="0"/>
                <a:cs typeface="Myriad Pro" charset="0"/>
              </a:rPr>
              <a:t>derivative</a:t>
            </a:r>
            <a:r>
              <a:rPr lang="en-US" sz="2400" dirty="0">
                <a:latin typeface="Myriad Pro" charset="0"/>
                <a:ea typeface="Myriad Pro" charset="0"/>
                <a:cs typeface="Myriad Pro" charset="0"/>
              </a:rPr>
              <a:t> from </a:t>
            </a:r>
            <a:r>
              <a:rPr lang="en-US" sz="2400" dirty="0">
                <a:solidFill>
                  <a:srgbClr val="C00000"/>
                </a:solidFill>
                <a:latin typeface="Myriad Pro" charset="0"/>
                <a:ea typeface="Myriad Pro" charset="0"/>
                <a:cs typeface="Myriad Pro" charset="0"/>
              </a:rPr>
              <a:t>any</a:t>
            </a:r>
            <a:r>
              <a:rPr lang="en-US" sz="2400" dirty="0">
                <a:latin typeface="Myriad Pro" charset="0"/>
                <a:ea typeface="Myriad Pro" charset="0"/>
                <a:cs typeface="Myriad Pro" charset="0"/>
              </a:rPr>
              <a:t> elementary function.</a:t>
            </a:r>
          </a:p>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Is it the case for integration?</a:t>
            </a:r>
            <a:endParaRPr lang="en-US" sz="2400" dirty="0">
              <a:ea typeface="Myriad Pro" charset="0"/>
              <a:cs typeface="Myriad Pro" charset="0"/>
            </a:endParaRPr>
          </a:p>
        </p:txBody>
      </p:sp>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988840"/>
            <a:ext cx="8820472" cy="194421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ea typeface="Myriad Pro" charset="0"/>
                <a:cs typeface="Myriad Pro" charset="0"/>
              </a:rPr>
              <a:t>It’s</a:t>
            </a:r>
            <a:r>
              <a:rPr lang="en-US" sz="2400" dirty="0">
                <a:ea typeface="Myriad Pro" charset="0"/>
                <a:cs typeface="Myriad Pro" charset="0"/>
              </a:rPr>
              <a:t> </a:t>
            </a:r>
            <a:r>
              <a:rPr lang="en-US" sz="2400" b="1" dirty="0">
                <a:ea typeface="Myriad Pro" charset="0"/>
                <a:cs typeface="Myriad Pro" charset="0"/>
              </a:rPr>
              <a:t>not!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is called </a:t>
            </a:r>
            <a:r>
              <a:rPr lang="en-US" sz="2400" dirty="0">
                <a:solidFill>
                  <a:srgbClr val="C00000"/>
                </a:solidFill>
                <a:ea typeface="Myriad Pro" charset="0"/>
                <a:cs typeface="Myriad Pro" charset="0"/>
              </a:rPr>
              <a:t>integrable in elementary functions</a:t>
            </a:r>
            <a:r>
              <a:rPr lang="en-US" sz="2400" dirty="0">
                <a:ea typeface="Myriad Pro" charset="0"/>
                <a:cs typeface="Myriad Pro" charset="0"/>
              </a:rPr>
              <a:t>, if its indefinite integral can be written by the </a:t>
            </a:r>
            <a:r>
              <a:rPr lang="en-US" sz="2400" dirty="0">
                <a:solidFill>
                  <a:srgbClr val="C00000"/>
                </a:solidFill>
                <a:ea typeface="Myriad Pro" charset="0"/>
                <a:cs typeface="Myriad Pro" charset="0"/>
              </a:rPr>
              <a:t>finite number </a:t>
            </a:r>
            <a:r>
              <a:rPr lang="en-US" sz="2400" dirty="0">
                <a:ea typeface="Myriad Pro" charset="0"/>
                <a:cs typeface="Myriad Pro" charset="0"/>
              </a:rPr>
              <a:t>of arithmetic operation and compositions of elementary functions (remember our first week!).</a:t>
            </a:r>
          </a:p>
        </p:txBody>
      </p:sp>
    </p:spTree>
    <p:extLst>
      <p:ext uri="{BB962C8B-B14F-4D97-AF65-F5344CB8AC3E}">
        <p14:creationId xmlns:p14="http://schemas.microsoft.com/office/powerpoint/2010/main" val="191288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Introduction</a:t>
            </a:r>
            <a:endParaRPr lang="ru-RU" sz="3200" b="1" dirty="0">
              <a:solidFill>
                <a:schemeClr val="accent1">
                  <a:lumMod val="75000"/>
                </a:schemeClr>
              </a:solidFill>
              <a:latin typeface="Myriad Pro" pitchFamily="34" charset="0"/>
              <a:cs typeface="Times New Roman" pitchFamily="18" charset="0"/>
            </a:endParaRPr>
          </a:p>
        </p:txBody>
      </p:sp>
      <p:sp>
        <p:nvSpPr>
          <p:cNvPr id="3" name="Содержимое 2"/>
          <p:cNvSpPr>
            <a:spLocks noGrp="1"/>
          </p:cNvSpPr>
          <p:nvPr>
            <p:ph idx="1"/>
          </p:nvPr>
        </p:nvSpPr>
        <p:spPr>
          <a:xfrm>
            <a:off x="323528" y="638682"/>
            <a:ext cx="6120680" cy="2160239"/>
          </a:xfrm>
        </p:spPr>
        <p:txBody>
          <a:bodyPr>
            <a:noAutofit/>
          </a:bodyPr>
          <a:lstStyle/>
          <a:p>
            <a:pPr>
              <a:lnSpc>
                <a:spcPts val="2700"/>
              </a:lnSpc>
              <a:spcBef>
                <a:spcPts val="0"/>
              </a:spcBef>
              <a:spcAft>
                <a:spcPts val="900"/>
              </a:spcAft>
            </a:pPr>
            <a:r>
              <a:rPr lang="en-US" sz="2400" i="1" dirty="0">
                <a:latin typeface="Myriad Pro" charset="0"/>
                <a:ea typeface="Myriad Pro" charset="0"/>
                <a:cs typeface="Myriad Pro" charset="0"/>
              </a:rPr>
              <a:t>We now know how to compute derivatives</a:t>
            </a:r>
          </a:p>
          <a:p>
            <a:pPr>
              <a:lnSpc>
                <a:spcPts val="2700"/>
              </a:lnSpc>
              <a:spcBef>
                <a:spcPts val="0"/>
              </a:spcBef>
              <a:spcAft>
                <a:spcPts val="900"/>
              </a:spcAft>
            </a:pPr>
            <a:r>
              <a:rPr lang="en-US" sz="2400" i="1" dirty="0">
                <a:latin typeface="Myriad Pro" charset="0"/>
                <a:ea typeface="Myriad Pro" charset="0"/>
                <a:cs typeface="Myriad Pro" charset="0"/>
              </a:rPr>
              <a:t>One should consider the inverse operation to differentiation – integration </a:t>
            </a:r>
          </a:p>
          <a:p>
            <a:pPr>
              <a:lnSpc>
                <a:spcPts val="2700"/>
              </a:lnSpc>
              <a:spcBef>
                <a:spcPts val="0"/>
              </a:spcBef>
              <a:spcAft>
                <a:spcPts val="900"/>
              </a:spcAft>
            </a:pPr>
            <a:r>
              <a:rPr lang="en-US" sz="2400" i="1" dirty="0">
                <a:latin typeface="Myriad Pro" charset="0"/>
                <a:ea typeface="Myriad Pro" charset="0"/>
                <a:cs typeface="Myriad Pro" charset="0"/>
              </a:rPr>
              <a:t>Integrals can be seen as continuous summation</a:t>
            </a:r>
          </a:p>
        </p:txBody>
      </p:sp>
      <p:pic>
        <p:nvPicPr>
          <p:cNvPr id="6" name="Рисунок 5">
            <a:extLst>
              <a:ext uri="{FF2B5EF4-FFF2-40B4-BE49-F238E27FC236}">
                <a16:creationId xmlns:a16="http://schemas.microsoft.com/office/drawing/2014/main" id="{A8CD6C96-20A7-964E-9EE5-B6A4DFF54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2492896"/>
            <a:ext cx="4682453" cy="3850712"/>
          </a:xfrm>
          <a:prstGeom prst="rect">
            <a:avLst/>
          </a:prstGeom>
        </p:spPr>
      </p:pic>
    </p:spTree>
    <p:extLst>
      <p:ext uri="{BB962C8B-B14F-4D97-AF65-F5344CB8AC3E}">
        <p14:creationId xmlns:p14="http://schemas.microsoft.com/office/powerpoint/2010/main" val="63060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u="sng" dirty="0">
                <a:latin typeface="Myriad Pro" charset="0"/>
                <a:ea typeface="Myriad Pro" charset="0"/>
                <a:cs typeface="Myriad Pro" charset="0"/>
              </a:rPr>
              <a:t>Remember</a:t>
            </a:r>
            <a:r>
              <a:rPr lang="en-US" sz="2400" dirty="0">
                <a:latin typeface="Myriad Pro" charset="0"/>
                <a:ea typeface="Myriad Pro" charset="0"/>
                <a:cs typeface="Myriad Pro" charset="0"/>
              </a:rPr>
              <a:t>: by our arithmetic rules and all-mighty chain rule we could take a </a:t>
            </a:r>
            <a:r>
              <a:rPr lang="en-US" sz="2400" dirty="0">
                <a:solidFill>
                  <a:srgbClr val="C00000"/>
                </a:solidFill>
                <a:latin typeface="Myriad Pro" charset="0"/>
                <a:ea typeface="Myriad Pro" charset="0"/>
                <a:cs typeface="Myriad Pro" charset="0"/>
              </a:rPr>
              <a:t>derivative</a:t>
            </a:r>
            <a:r>
              <a:rPr lang="en-US" sz="2400" dirty="0">
                <a:latin typeface="Myriad Pro" charset="0"/>
                <a:ea typeface="Myriad Pro" charset="0"/>
                <a:cs typeface="Myriad Pro" charset="0"/>
              </a:rPr>
              <a:t> from </a:t>
            </a:r>
            <a:r>
              <a:rPr lang="en-US" sz="2400" dirty="0">
                <a:solidFill>
                  <a:srgbClr val="C00000"/>
                </a:solidFill>
                <a:latin typeface="Myriad Pro" charset="0"/>
                <a:ea typeface="Myriad Pro" charset="0"/>
                <a:cs typeface="Myriad Pro" charset="0"/>
              </a:rPr>
              <a:t>any</a:t>
            </a:r>
            <a:r>
              <a:rPr lang="en-US" sz="2400" dirty="0">
                <a:latin typeface="Myriad Pro" charset="0"/>
                <a:ea typeface="Myriad Pro" charset="0"/>
                <a:cs typeface="Myriad Pro" charset="0"/>
              </a:rPr>
              <a:t> elementary function.</a:t>
            </a:r>
          </a:p>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Is it the case for integration?</a:t>
            </a:r>
            <a:endParaRPr lang="en-US" sz="2400" dirty="0">
              <a:ea typeface="Myriad Pro" charset="0"/>
              <a:cs typeface="Myriad Pro" charset="0"/>
            </a:endParaRPr>
          </a:p>
        </p:txBody>
      </p:sp>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988840"/>
            <a:ext cx="8820472" cy="194421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ea typeface="Myriad Pro" charset="0"/>
                <a:cs typeface="Myriad Pro" charset="0"/>
              </a:rPr>
              <a:t>It’s</a:t>
            </a:r>
            <a:r>
              <a:rPr lang="en-US" sz="2400" dirty="0">
                <a:ea typeface="Myriad Pro" charset="0"/>
                <a:cs typeface="Myriad Pro" charset="0"/>
              </a:rPr>
              <a:t> </a:t>
            </a:r>
            <a:r>
              <a:rPr lang="en-US" sz="2400" b="1" dirty="0">
                <a:ea typeface="Myriad Pro" charset="0"/>
                <a:cs typeface="Myriad Pro" charset="0"/>
              </a:rPr>
              <a:t>not!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is called </a:t>
            </a:r>
            <a:r>
              <a:rPr lang="en-US" sz="2400" dirty="0">
                <a:solidFill>
                  <a:srgbClr val="C00000"/>
                </a:solidFill>
                <a:ea typeface="Myriad Pro" charset="0"/>
                <a:cs typeface="Myriad Pro" charset="0"/>
              </a:rPr>
              <a:t>integrable in elementary functions</a:t>
            </a:r>
            <a:r>
              <a:rPr lang="en-US" sz="2400" dirty="0">
                <a:ea typeface="Myriad Pro" charset="0"/>
                <a:cs typeface="Myriad Pro" charset="0"/>
              </a:rPr>
              <a:t>, if its indefinite integral can be written by the </a:t>
            </a:r>
            <a:r>
              <a:rPr lang="en-US" sz="2400" dirty="0">
                <a:solidFill>
                  <a:srgbClr val="C00000"/>
                </a:solidFill>
                <a:ea typeface="Myriad Pro" charset="0"/>
                <a:cs typeface="Myriad Pro" charset="0"/>
              </a:rPr>
              <a:t>finite number </a:t>
            </a:r>
            <a:r>
              <a:rPr lang="en-US" sz="2400" dirty="0">
                <a:ea typeface="Myriad Pro" charset="0"/>
                <a:cs typeface="Myriad Pro" charset="0"/>
              </a:rPr>
              <a:t>of arithmetic operation and compositions of elementary functions (remember our first week!).</a:t>
            </a:r>
          </a:p>
        </p:txBody>
      </p:sp>
      <p:sp>
        <p:nvSpPr>
          <p:cNvPr id="10" name="Содержимое 2">
            <a:extLst>
              <a:ext uri="{FF2B5EF4-FFF2-40B4-BE49-F238E27FC236}">
                <a16:creationId xmlns:a16="http://schemas.microsoft.com/office/drawing/2014/main" id="{DF52D5C1-8241-B94F-BEA8-A01372CE201E}"/>
              </a:ext>
            </a:extLst>
          </p:cNvPr>
          <p:cNvSpPr txBox="1">
            <a:spLocks/>
          </p:cNvSpPr>
          <p:nvPr/>
        </p:nvSpPr>
        <p:spPr>
          <a:xfrm>
            <a:off x="161764" y="4077072"/>
            <a:ext cx="8820472" cy="792088"/>
          </a:xfrm>
          <a:prstGeom prst="rect">
            <a:avLst/>
          </a:prstGeom>
          <a:ln>
            <a:solidFill>
              <a:schemeClr val="accent3">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It does not mean that such functions do not have the indefinite integral! They actually do, but we cannot write it in the form above.</a:t>
            </a:r>
          </a:p>
        </p:txBody>
      </p:sp>
    </p:spTree>
    <p:extLst>
      <p:ext uri="{BB962C8B-B14F-4D97-AF65-F5344CB8AC3E}">
        <p14:creationId xmlns:p14="http://schemas.microsoft.com/office/powerpoint/2010/main" val="3748808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u="sng" dirty="0">
                <a:latin typeface="Myriad Pro" charset="0"/>
                <a:ea typeface="Myriad Pro" charset="0"/>
                <a:cs typeface="Myriad Pro" charset="0"/>
              </a:rPr>
              <a:t>Remember</a:t>
            </a:r>
            <a:r>
              <a:rPr lang="en-US" sz="2400" dirty="0">
                <a:latin typeface="Myriad Pro" charset="0"/>
                <a:ea typeface="Myriad Pro" charset="0"/>
                <a:cs typeface="Myriad Pro" charset="0"/>
              </a:rPr>
              <a:t>: by our arithmetic rules and all-mighty chain rule we could take a </a:t>
            </a:r>
            <a:r>
              <a:rPr lang="en-US" sz="2400" dirty="0">
                <a:solidFill>
                  <a:srgbClr val="C00000"/>
                </a:solidFill>
                <a:latin typeface="Myriad Pro" charset="0"/>
                <a:ea typeface="Myriad Pro" charset="0"/>
                <a:cs typeface="Myriad Pro" charset="0"/>
              </a:rPr>
              <a:t>derivative</a:t>
            </a:r>
            <a:r>
              <a:rPr lang="en-US" sz="2400" dirty="0">
                <a:latin typeface="Myriad Pro" charset="0"/>
                <a:ea typeface="Myriad Pro" charset="0"/>
                <a:cs typeface="Myriad Pro" charset="0"/>
              </a:rPr>
              <a:t> from </a:t>
            </a:r>
            <a:r>
              <a:rPr lang="en-US" sz="2400" dirty="0">
                <a:solidFill>
                  <a:srgbClr val="C00000"/>
                </a:solidFill>
                <a:latin typeface="Myriad Pro" charset="0"/>
                <a:ea typeface="Myriad Pro" charset="0"/>
                <a:cs typeface="Myriad Pro" charset="0"/>
              </a:rPr>
              <a:t>any</a:t>
            </a:r>
            <a:r>
              <a:rPr lang="en-US" sz="2400" dirty="0">
                <a:latin typeface="Myriad Pro" charset="0"/>
                <a:ea typeface="Myriad Pro" charset="0"/>
                <a:cs typeface="Myriad Pro" charset="0"/>
              </a:rPr>
              <a:t> elementary function.</a:t>
            </a:r>
          </a:p>
          <a:p>
            <a:pPr marL="0" indent="0">
              <a:lnSpc>
                <a:spcPts val="2700"/>
              </a:lnSpc>
              <a:spcBef>
                <a:spcPts val="0"/>
              </a:spcBef>
              <a:spcAft>
                <a:spcPts val="900"/>
              </a:spcAft>
              <a:buNone/>
            </a:pPr>
            <a:r>
              <a:rPr lang="en-US" sz="2400" dirty="0">
                <a:latin typeface="Myriad Pro" charset="0"/>
                <a:ea typeface="Myriad Pro" charset="0"/>
                <a:cs typeface="Myriad Pro" charset="0"/>
              </a:rPr>
              <a:t>Is it the case for integration?</a:t>
            </a:r>
            <a:endParaRPr lang="en-US" sz="2400" dirty="0">
              <a:ea typeface="Myriad Pro" charset="0"/>
              <a:cs typeface="Myriad Pro" charset="0"/>
            </a:endParaRPr>
          </a:p>
        </p:txBody>
      </p:sp>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988840"/>
            <a:ext cx="8820472" cy="194421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ea typeface="Myriad Pro" charset="0"/>
                <a:cs typeface="Myriad Pro" charset="0"/>
              </a:rPr>
              <a:t>It’s</a:t>
            </a:r>
            <a:r>
              <a:rPr lang="en-US" sz="2400" dirty="0">
                <a:ea typeface="Myriad Pro" charset="0"/>
                <a:cs typeface="Myriad Pro" charset="0"/>
              </a:rPr>
              <a:t> </a:t>
            </a:r>
            <a:r>
              <a:rPr lang="en-US" sz="2400" b="1" dirty="0">
                <a:ea typeface="Myriad Pro" charset="0"/>
                <a:cs typeface="Myriad Pro" charset="0"/>
              </a:rPr>
              <a:t>not!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is called </a:t>
            </a:r>
            <a:r>
              <a:rPr lang="en-US" sz="2400" dirty="0">
                <a:solidFill>
                  <a:srgbClr val="C00000"/>
                </a:solidFill>
                <a:ea typeface="Myriad Pro" charset="0"/>
                <a:cs typeface="Myriad Pro" charset="0"/>
              </a:rPr>
              <a:t>integrable in elementary functions</a:t>
            </a:r>
            <a:r>
              <a:rPr lang="en-US" sz="2400" dirty="0">
                <a:ea typeface="Myriad Pro" charset="0"/>
                <a:cs typeface="Myriad Pro" charset="0"/>
              </a:rPr>
              <a:t>, if its indefinite integral can be written by the </a:t>
            </a:r>
            <a:r>
              <a:rPr lang="en-US" sz="2400" dirty="0">
                <a:solidFill>
                  <a:srgbClr val="C00000"/>
                </a:solidFill>
                <a:ea typeface="Myriad Pro" charset="0"/>
                <a:cs typeface="Myriad Pro" charset="0"/>
              </a:rPr>
              <a:t>finite number </a:t>
            </a:r>
            <a:r>
              <a:rPr lang="en-US" sz="2400" dirty="0">
                <a:ea typeface="Myriad Pro" charset="0"/>
                <a:cs typeface="Myriad Pro" charset="0"/>
              </a:rPr>
              <a:t>of arithmetic operation and compositions of elementary functions (remember our first week!).</a:t>
            </a:r>
          </a:p>
        </p:txBody>
      </p:sp>
      <p:sp>
        <p:nvSpPr>
          <p:cNvPr id="10" name="Содержимое 2">
            <a:extLst>
              <a:ext uri="{FF2B5EF4-FFF2-40B4-BE49-F238E27FC236}">
                <a16:creationId xmlns:a16="http://schemas.microsoft.com/office/drawing/2014/main" id="{DF52D5C1-8241-B94F-BEA8-A01372CE201E}"/>
              </a:ext>
            </a:extLst>
          </p:cNvPr>
          <p:cNvSpPr txBox="1">
            <a:spLocks/>
          </p:cNvSpPr>
          <p:nvPr/>
        </p:nvSpPr>
        <p:spPr>
          <a:xfrm>
            <a:off x="161764" y="4077072"/>
            <a:ext cx="8820472" cy="792088"/>
          </a:xfrm>
          <a:prstGeom prst="rect">
            <a:avLst/>
          </a:prstGeom>
          <a:ln>
            <a:solidFill>
              <a:schemeClr val="accent3">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It does not mean that such functions do not have the indefinite integral! They actually do, but we cannot write it in the form above.</a:t>
            </a:r>
          </a:p>
        </p:txBody>
      </p:sp>
      <mc:AlternateContent xmlns:mc="http://schemas.openxmlformats.org/markup-compatibility/2006">
        <mc:Choice xmlns:a14="http://schemas.microsoft.com/office/drawing/2010/main" Requires="a14">
          <p:sp>
            <p:nvSpPr>
              <p:cNvPr id="14" name="Содержимое 2">
                <a:extLst>
                  <a:ext uri="{FF2B5EF4-FFF2-40B4-BE49-F238E27FC236}">
                    <a16:creationId xmlns:a16="http://schemas.microsoft.com/office/drawing/2014/main" id="{1B33C71C-E1E7-E442-8433-ED8A07D73DB5}"/>
                  </a:ext>
                </a:extLst>
              </p:cNvPr>
              <p:cNvSpPr txBox="1">
                <a:spLocks/>
              </p:cNvSpPr>
              <p:nvPr/>
            </p:nvSpPr>
            <p:spPr>
              <a:xfrm>
                <a:off x="161764" y="5013176"/>
                <a:ext cx="8820472" cy="79208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Examples</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sup>
                    </m:sSup>
                  </m:oMath>
                </a14:m>
                <a:r>
                  <a:rPr lang="en-US" sz="2400" dirty="0">
                    <a:ea typeface="Myriad Pro" charset="0"/>
                    <a:cs typeface="Myriad Pro" charset="0"/>
                  </a:rPr>
                  <a:t>,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sin</m:t>
                        </m:r>
                      </m:fName>
                      <m:e>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e>
                    </m:func>
                    <m:r>
                      <a:rPr lang="en-US" sz="2400" b="0" i="1" smtClean="0">
                        <a:ea typeface="Myriad Pro" charset="0"/>
                        <a:cs typeface="Myriad Pro" charset="0"/>
                      </a:rPr>
                      <m:t> </m:t>
                    </m:r>
                  </m:oMath>
                </a14:m>
                <a:r>
                  <a:rPr lang="en-US" sz="2400" dirty="0">
                    <a:ea typeface="Myriad Pro" charset="0"/>
                    <a:cs typeface="Myriad Pro" charset="0"/>
                  </a:rPr>
                  <a:t>,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sin</m:t>
                        </m:r>
                      </m:fName>
                      <m:e>
                        <m:r>
                          <a:rPr lang="en-US" sz="2400" b="0" i="1" smtClean="0">
                            <a:ea typeface="Myriad Pro" charset="0"/>
                            <a:cs typeface="Myriad Pro" charset="0"/>
                          </a:rPr>
                          <m:t>𝑥</m:t>
                        </m:r>
                      </m:e>
                    </m:func>
                    <m:r>
                      <a:rPr lang="en-US" sz="2400" b="0" i="1" smtClean="0">
                        <a:ea typeface="Myriad Pro" charset="0"/>
                        <a:cs typeface="Myriad Pro" charset="0"/>
                      </a:rPr>
                      <m:t>/</m:t>
                    </m:r>
                    <m:r>
                      <a:rPr lang="en-US" sz="2400" b="0" i="1" smtClean="0">
                        <a:ea typeface="Myriad Pro" charset="0"/>
                        <a:cs typeface="Myriad Pro" charset="0"/>
                      </a:rPr>
                      <m:t>𝑥</m:t>
                    </m:r>
                  </m:oMath>
                </a14:m>
                <a:r>
                  <a:rPr lang="en-US" sz="2400" dirty="0">
                    <a:ea typeface="Myriad Pro" charset="0"/>
                    <a:cs typeface="Myriad Pro" charset="0"/>
                  </a:rPr>
                  <a:t> and others.</a:t>
                </a:r>
              </a:p>
            </p:txBody>
          </p:sp>
        </mc:Choice>
        <mc:Fallback>
          <p:sp>
            <p:nvSpPr>
              <p:cNvPr id="14" name="Содержимое 2">
                <a:extLst>
                  <a:ext uri="{FF2B5EF4-FFF2-40B4-BE49-F238E27FC236}">
                    <a16:creationId xmlns:a16="http://schemas.microsoft.com/office/drawing/2014/main" id="{1B33C71C-E1E7-E442-8433-ED8A07D73DB5}"/>
                  </a:ext>
                </a:extLst>
              </p:cNvPr>
              <p:cNvSpPr txBox="1">
                <a:spLocks noRot="1" noChangeAspect="1" noMove="1" noResize="1" noEditPoints="1" noAdjustHandles="1" noChangeArrowheads="1" noChangeShapeType="1" noTextEdit="1"/>
              </p:cNvSpPr>
              <p:nvPr/>
            </p:nvSpPr>
            <p:spPr>
              <a:xfrm>
                <a:off x="161764" y="5013176"/>
                <a:ext cx="8820472" cy="792088"/>
              </a:xfrm>
              <a:prstGeom prst="rect">
                <a:avLst/>
              </a:prstGeom>
              <a:blipFill>
                <a:blip r:embed="rId2"/>
                <a:stretch>
                  <a:fillRect l="-1007" t="-7937"/>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547961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So, if there are functions which are non-integrable in elementary functions, can we somehow guarantee that certain functions are definitely integrable in elementary functions?</a:t>
            </a:r>
            <a:endParaRPr lang="en-US" sz="2400" dirty="0">
              <a:ea typeface="Myriad Pro" charset="0"/>
              <a:cs typeface="Myriad Pro" charset="0"/>
            </a:endParaRPr>
          </a:p>
        </p:txBody>
      </p:sp>
    </p:spTree>
    <p:extLst>
      <p:ext uri="{BB962C8B-B14F-4D97-AF65-F5344CB8AC3E}">
        <p14:creationId xmlns:p14="http://schemas.microsoft.com/office/powerpoint/2010/main" val="304593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So, if there are functions which are non-integrable in elementary functions, can we somehow guarantee that certain functions are definitely integrable in elementary functions?</a:t>
            </a:r>
            <a:endParaRPr lang="en-US" sz="2400" dirty="0">
              <a:ea typeface="Myriad Pro" charset="0"/>
              <a:cs typeface="Myriad Pro" charset="0"/>
            </a:endParaRP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8820472" cy="244827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a:t>
                </a:r>
                <a14:m>
                  <m:oMath xmlns:m="http://schemas.openxmlformats.org/officeDocument/2006/math">
                    <m:r>
                      <a:rPr lang="en-US" sz="2400" b="0" i="1" smtClean="0">
                        <a:ea typeface="Myriad Pro" charset="0"/>
                        <a:cs typeface="Myriad Pro" charset="0"/>
                      </a:rPr>
                      <m:t>𝑅</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called a </a:t>
                </a:r>
                <a:r>
                  <a:rPr lang="en-US" sz="2400" dirty="0">
                    <a:solidFill>
                      <a:srgbClr val="C00000"/>
                    </a:solidFill>
                    <a:ea typeface="Myriad Pro" charset="0"/>
                    <a:cs typeface="Myriad Pro" charset="0"/>
                  </a:rPr>
                  <a:t>rational fraction </a:t>
                </a:r>
                <a:r>
                  <a:rPr lang="en-US" sz="2400" dirty="0">
                    <a:ea typeface="Myriad Pro" charset="0"/>
                    <a:cs typeface="Myriad Pro" charset="0"/>
                  </a:rPr>
                  <a:t>if it satisfies: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𝑅</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Where both </a:t>
                </a:r>
                <a14:m>
                  <m:oMath xmlns:m="http://schemas.openxmlformats.org/officeDocument/2006/math">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are rational polynomials (polynomials of </a:t>
                </a:r>
                <a14:m>
                  <m:oMath xmlns:m="http://schemas.openxmlformats.org/officeDocument/2006/math">
                    <m:r>
                      <a:rPr lang="en-US" sz="2400" b="0" i="1" smtClean="0">
                        <a:ea typeface="Myriad Pro" charset="0"/>
                        <a:cs typeface="Myriad Pro" charset="0"/>
                      </a:rPr>
                      <m:t>𝑥</m:t>
                    </m:r>
                  </m:oMath>
                </a14:m>
                <a:r>
                  <a:rPr lang="en-US" sz="2400" dirty="0">
                    <a:ea typeface="Myriad Pro" charset="0"/>
                    <a:cs typeface="Myriad Pro" charset="0"/>
                  </a:rPr>
                  <a:t> with rational coefficients). They always can be factorized to the sum of simpler fractions</a:t>
                </a:r>
              </a:p>
              <a:p>
                <a:pPr marL="0" indent="0">
                  <a:lnSpc>
                    <a:spcPts val="2700"/>
                  </a:lnSpc>
                  <a:spcBef>
                    <a:spcPts val="0"/>
                  </a:spcBef>
                  <a:spcAft>
                    <a:spcPts val="900"/>
                  </a:spcAft>
                  <a:buFont typeface="Arial" pitchFamily="34" charset="0"/>
                  <a:buNone/>
                </a:pPr>
                <a:r>
                  <a:rPr lang="en-US" sz="2400" b="1" dirty="0">
                    <a:ea typeface="Myriad Pro" charset="0"/>
                    <a:cs typeface="Myriad Pro" charset="0"/>
                  </a:rPr>
                  <a:t>Rational functions are always integrable!</a:t>
                </a: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8820472" cy="2448272"/>
              </a:xfrm>
              <a:prstGeom prst="rect">
                <a:avLst/>
              </a:prstGeom>
              <a:blipFill>
                <a:blip r:embed="rId2"/>
                <a:stretch>
                  <a:fillRect l="-1006" t="-2051" r="-1293" b="-6667"/>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1410311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So, if there are functions which are non-integrable in elementary functions, can we somehow guarantee that certain functions are definitely integrable in elementary functions?</a:t>
            </a:r>
            <a:endParaRPr lang="en-US" sz="2400" dirty="0">
              <a:ea typeface="Myriad Pro" charset="0"/>
              <a:cs typeface="Myriad Pro" charset="0"/>
            </a:endParaRP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8820472" cy="244827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a:t>
                </a:r>
                <a14:m>
                  <m:oMath xmlns:m="http://schemas.openxmlformats.org/officeDocument/2006/math">
                    <m:r>
                      <a:rPr lang="en-US" sz="2400" b="0" i="1" smtClean="0">
                        <a:ea typeface="Myriad Pro" charset="0"/>
                        <a:cs typeface="Myriad Pro" charset="0"/>
                      </a:rPr>
                      <m:t>𝑅</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called a </a:t>
                </a:r>
                <a:r>
                  <a:rPr lang="en-US" sz="2400" dirty="0">
                    <a:solidFill>
                      <a:srgbClr val="C00000"/>
                    </a:solidFill>
                    <a:ea typeface="Myriad Pro" charset="0"/>
                    <a:cs typeface="Myriad Pro" charset="0"/>
                  </a:rPr>
                  <a:t>rational fraction </a:t>
                </a:r>
                <a:r>
                  <a:rPr lang="en-US" sz="2400" dirty="0">
                    <a:ea typeface="Myriad Pro" charset="0"/>
                    <a:cs typeface="Myriad Pro" charset="0"/>
                  </a:rPr>
                  <a:t>if it satisfies: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𝑅</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Where both </a:t>
                </a:r>
                <a14:m>
                  <m:oMath xmlns:m="http://schemas.openxmlformats.org/officeDocument/2006/math">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are rational polynomials (polynomials of </a:t>
                </a:r>
                <a14:m>
                  <m:oMath xmlns:m="http://schemas.openxmlformats.org/officeDocument/2006/math">
                    <m:r>
                      <a:rPr lang="en-US" sz="2400" b="0" i="1" smtClean="0">
                        <a:ea typeface="Myriad Pro" charset="0"/>
                        <a:cs typeface="Myriad Pro" charset="0"/>
                      </a:rPr>
                      <m:t>𝑥</m:t>
                    </m:r>
                  </m:oMath>
                </a14:m>
                <a:r>
                  <a:rPr lang="en-US" sz="2400" dirty="0">
                    <a:ea typeface="Myriad Pro" charset="0"/>
                    <a:cs typeface="Myriad Pro" charset="0"/>
                  </a:rPr>
                  <a:t> with rational coefficients). They always can be factorized to the sum of simpler fractions</a:t>
                </a:r>
              </a:p>
              <a:p>
                <a:pPr marL="0" indent="0">
                  <a:lnSpc>
                    <a:spcPts val="2700"/>
                  </a:lnSpc>
                  <a:spcBef>
                    <a:spcPts val="0"/>
                  </a:spcBef>
                  <a:spcAft>
                    <a:spcPts val="900"/>
                  </a:spcAft>
                  <a:buFont typeface="Arial" pitchFamily="34" charset="0"/>
                  <a:buNone/>
                </a:pPr>
                <a:r>
                  <a:rPr lang="en-US" sz="2400" b="1" dirty="0">
                    <a:ea typeface="Myriad Pro" charset="0"/>
                    <a:cs typeface="Myriad Pro" charset="0"/>
                  </a:rPr>
                  <a:t>Rational functions are always integrable!</a:t>
                </a: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8820472" cy="2448272"/>
              </a:xfrm>
              <a:prstGeom prst="rect">
                <a:avLst/>
              </a:prstGeom>
              <a:blipFill>
                <a:blip r:embed="rId2"/>
                <a:stretch>
                  <a:fillRect l="-1006" t="-2051" r="-1293" b="-6667"/>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Содержимое 2">
                <a:extLst>
                  <a:ext uri="{FF2B5EF4-FFF2-40B4-BE49-F238E27FC236}">
                    <a16:creationId xmlns:a16="http://schemas.microsoft.com/office/drawing/2014/main" id="{1B33C71C-E1E7-E442-8433-ED8A07D73DB5}"/>
                  </a:ext>
                </a:extLst>
              </p:cNvPr>
              <p:cNvSpPr txBox="1">
                <a:spLocks/>
              </p:cNvSpPr>
              <p:nvPr/>
            </p:nvSpPr>
            <p:spPr>
              <a:xfrm>
                <a:off x="158332" y="4437112"/>
                <a:ext cx="8820472" cy="79208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Examples</a:t>
                </a:r>
                <a:r>
                  <a:rPr lang="en-US" sz="2400" dirty="0">
                    <a:ea typeface="Myriad Pro" charset="0"/>
                    <a:cs typeface="Myriad Pro" charset="0"/>
                  </a:rPr>
                  <a:t>: let us find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𝑑𝑥</m:t>
                    </m:r>
                    <m:r>
                      <a:rPr lang="en-US" sz="2400" b="0" i="1" smtClean="0">
                        <a:ea typeface="Myriad Pro" charset="0"/>
                        <a:cs typeface="Myriad Pro" charset="0"/>
                      </a:rPr>
                      <m:t>/(1−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14" name="Содержимое 2">
                <a:extLst>
                  <a:ext uri="{FF2B5EF4-FFF2-40B4-BE49-F238E27FC236}">
                    <a16:creationId xmlns:a16="http://schemas.microsoft.com/office/drawing/2014/main" id="{1B33C71C-E1E7-E442-8433-ED8A07D73DB5}"/>
                  </a:ext>
                </a:extLst>
              </p:cNvPr>
              <p:cNvSpPr txBox="1">
                <a:spLocks noRot="1" noChangeAspect="1" noMove="1" noResize="1" noEditPoints="1" noAdjustHandles="1" noChangeArrowheads="1" noChangeShapeType="1" noTextEdit="1"/>
              </p:cNvSpPr>
              <p:nvPr/>
            </p:nvSpPr>
            <p:spPr>
              <a:xfrm>
                <a:off x="158332" y="4437112"/>
                <a:ext cx="8820472" cy="792088"/>
              </a:xfrm>
              <a:prstGeom prst="rect">
                <a:avLst/>
              </a:prstGeom>
              <a:blipFill>
                <a:blip r:embed="rId3"/>
                <a:stretch>
                  <a:fillRect l="-1151" t="-6250"/>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371380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integrability in elementary functions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So, if there are functions which are non-integrable in elementary functions, can we somehow guarantee that certain functions are definitely integrable in elementary functions?</a:t>
            </a:r>
            <a:endParaRPr lang="en-US" sz="2400" dirty="0">
              <a:ea typeface="Myriad Pro" charset="0"/>
              <a:cs typeface="Myriad Pro" charset="0"/>
            </a:endParaRP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8820472" cy="244827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Function </a:t>
                </a:r>
                <a14:m>
                  <m:oMath xmlns:m="http://schemas.openxmlformats.org/officeDocument/2006/math">
                    <m:r>
                      <a:rPr lang="en-US" sz="2400" b="0" i="1" smtClean="0">
                        <a:ea typeface="Myriad Pro" charset="0"/>
                        <a:cs typeface="Myriad Pro" charset="0"/>
                      </a:rPr>
                      <m:t>𝑅</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called a </a:t>
                </a:r>
                <a:r>
                  <a:rPr lang="en-US" sz="2400" dirty="0">
                    <a:solidFill>
                      <a:srgbClr val="C00000"/>
                    </a:solidFill>
                    <a:ea typeface="Myriad Pro" charset="0"/>
                    <a:cs typeface="Myriad Pro" charset="0"/>
                  </a:rPr>
                  <a:t>rational fraction </a:t>
                </a:r>
                <a:r>
                  <a:rPr lang="en-US" sz="2400" dirty="0">
                    <a:ea typeface="Myriad Pro" charset="0"/>
                    <a:cs typeface="Myriad Pro" charset="0"/>
                  </a:rPr>
                  <a:t>if it satisfies: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𝑅</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Where both </a:t>
                </a:r>
                <a14:m>
                  <m:oMath xmlns:m="http://schemas.openxmlformats.org/officeDocument/2006/math">
                    <m:r>
                      <a:rPr lang="en-US" sz="2400" b="0" i="1" smtClean="0">
                        <a:ea typeface="Myriad Pro" charset="0"/>
                        <a:cs typeface="Myriad Pro" charset="0"/>
                      </a:rPr>
                      <m:t>𝑃</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b="0" i="1" smtClean="0">
                        <a:ea typeface="Myriad Pro" charset="0"/>
                        <a:cs typeface="Myriad Pro" charset="0"/>
                      </a:rPr>
                      <m:t>𝑄</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are rational polynomials (polynomials of </a:t>
                </a:r>
                <a14:m>
                  <m:oMath xmlns:m="http://schemas.openxmlformats.org/officeDocument/2006/math">
                    <m:r>
                      <a:rPr lang="en-US" sz="2400" b="0" i="1" smtClean="0">
                        <a:ea typeface="Myriad Pro" charset="0"/>
                        <a:cs typeface="Myriad Pro" charset="0"/>
                      </a:rPr>
                      <m:t>𝑥</m:t>
                    </m:r>
                  </m:oMath>
                </a14:m>
                <a:r>
                  <a:rPr lang="en-US" sz="2400" dirty="0">
                    <a:ea typeface="Myriad Pro" charset="0"/>
                    <a:cs typeface="Myriad Pro" charset="0"/>
                  </a:rPr>
                  <a:t> with rational coefficients). They always can be factorized to the sum of simpler fractions</a:t>
                </a:r>
              </a:p>
              <a:p>
                <a:pPr marL="0" indent="0">
                  <a:lnSpc>
                    <a:spcPts val="2700"/>
                  </a:lnSpc>
                  <a:spcBef>
                    <a:spcPts val="0"/>
                  </a:spcBef>
                  <a:spcAft>
                    <a:spcPts val="900"/>
                  </a:spcAft>
                  <a:buFont typeface="Arial" pitchFamily="34" charset="0"/>
                  <a:buNone/>
                </a:pPr>
                <a:r>
                  <a:rPr lang="en-US" sz="2400" b="1" dirty="0">
                    <a:ea typeface="Myriad Pro" charset="0"/>
                    <a:cs typeface="Myriad Pro" charset="0"/>
                  </a:rPr>
                  <a:t>Rational functions are always integrable!</a:t>
                </a: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8820472" cy="2448272"/>
              </a:xfrm>
              <a:prstGeom prst="rect">
                <a:avLst/>
              </a:prstGeom>
              <a:blipFill>
                <a:blip r:embed="rId2"/>
                <a:stretch>
                  <a:fillRect l="-1006" t="-2051" r="-1293" b="-6667"/>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Содержимое 2">
                <a:extLst>
                  <a:ext uri="{FF2B5EF4-FFF2-40B4-BE49-F238E27FC236}">
                    <a16:creationId xmlns:a16="http://schemas.microsoft.com/office/drawing/2014/main" id="{1B33C71C-E1E7-E442-8433-ED8A07D73DB5}"/>
                  </a:ext>
                </a:extLst>
              </p:cNvPr>
              <p:cNvSpPr txBox="1">
                <a:spLocks/>
              </p:cNvSpPr>
              <p:nvPr/>
            </p:nvSpPr>
            <p:spPr>
              <a:xfrm>
                <a:off x="158332" y="4437112"/>
                <a:ext cx="8820472" cy="79208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Examples</a:t>
                </a:r>
                <a:r>
                  <a:rPr lang="en-US" sz="2400" dirty="0">
                    <a:ea typeface="Myriad Pro" charset="0"/>
                    <a:cs typeface="Myriad Pro" charset="0"/>
                  </a:rPr>
                  <a:t>: let us find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𝑑𝑥</m:t>
                    </m:r>
                    <m:r>
                      <a:rPr lang="en-US" sz="2400" b="0" i="1" smtClean="0">
                        <a:ea typeface="Myriad Pro" charset="0"/>
                        <a:cs typeface="Myriad Pro" charset="0"/>
                      </a:rPr>
                      <m:t>/(1−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14" name="Содержимое 2">
                <a:extLst>
                  <a:ext uri="{FF2B5EF4-FFF2-40B4-BE49-F238E27FC236}">
                    <a16:creationId xmlns:a16="http://schemas.microsoft.com/office/drawing/2014/main" id="{1B33C71C-E1E7-E442-8433-ED8A07D73DB5}"/>
                  </a:ext>
                </a:extLst>
              </p:cNvPr>
              <p:cNvSpPr txBox="1">
                <a:spLocks noRot="1" noChangeAspect="1" noMove="1" noResize="1" noEditPoints="1" noAdjustHandles="1" noChangeArrowheads="1" noChangeShapeType="1" noTextEdit="1"/>
              </p:cNvSpPr>
              <p:nvPr/>
            </p:nvSpPr>
            <p:spPr>
              <a:xfrm>
                <a:off x="158332" y="4437112"/>
                <a:ext cx="8820472" cy="792088"/>
              </a:xfrm>
              <a:prstGeom prst="rect">
                <a:avLst/>
              </a:prstGeom>
              <a:blipFill>
                <a:blip r:embed="rId3"/>
                <a:stretch>
                  <a:fillRect l="-1151" t="-6250"/>
                </a:stretch>
              </a:blipFill>
              <a:ln>
                <a:noFill/>
              </a:ln>
            </p:spPr>
            <p:txBody>
              <a:bodyPr/>
              <a:lstStyle/>
              <a:p>
                <a:r>
                  <a:rPr lang="ru-RU">
                    <a:noFill/>
                  </a:rPr>
                  <a:t> </a:t>
                </a:r>
              </a:p>
            </p:txBody>
          </p:sp>
        </mc:Fallback>
      </mc:AlternateContent>
      <p:sp>
        <p:nvSpPr>
          <p:cNvPr id="7" name="Содержимое 2">
            <a:extLst>
              <a:ext uri="{FF2B5EF4-FFF2-40B4-BE49-F238E27FC236}">
                <a16:creationId xmlns:a16="http://schemas.microsoft.com/office/drawing/2014/main" id="{DDC493F5-173A-524F-BA25-471901344D35}"/>
              </a:ext>
            </a:extLst>
          </p:cNvPr>
          <p:cNvSpPr txBox="1">
            <a:spLocks/>
          </p:cNvSpPr>
          <p:nvPr/>
        </p:nvSpPr>
        <p:spPr>
          <a:xfrm>
            <a:off x="158332" y="5225180"/>
            <a:ext cx="8820472" cy="792088"/>
          </a:xfrm>
          <a:prstGeom prst="rect">
            <a:avLst/>
          </a:prstGeom>
          <a:ln>
            <a:solidFill>
              <a:srgbClr val="C00000"/>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full procedure is rather complicated. You can find whole algorithm in the section of additional materials to this week!</a:t>
            </a:r>
          </a:p>
        </p:txBody>
      </p:sp>
    </p:spTree>
    <p:extLst>
      <p:ext uri="{BB962C8B-B14F-4D97-AF65-F5344CB8AC3E}">
        <p14:creationId xmlns:p14="http://schemas.microsoft.com/office/powerpoint/2010/main" val="286822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that we have function </a:t>
                </a:r>
                <a14:m>
                  <m:oMath xmlns:m="http://schemas.openxmlformats.org/officeDocument/2006/math">
                    <m:r>
                      <a:rPr lang="en-US" sz="2400" i="1">
                        <a:ea typeface="Myriad Pro" charset="0"/>
                        <a:cs typeface="Myriad Pro" charset="0"/>
                      </a:rPr>
                      <m:t>𝑓</m:t>
                    </m:r>
                    <m:r>
                      <a:rPr lang="en-US" sz="2400" i="1">
                        <a:ea typeface="Myriad Pro" charset="0"/>
                        <a:cs typeface="Myriad Pro" charset="0"/>
                      </a:rPr>
                      <m:t>(</m:t>
                    </m:r>
                    <m:r>
                      <a:rPr lang="en-US" sz="2400" i="1">
                        <a:ea typeface="Myriad Pro" charset="0"/>
                        <a:cs typeface="Myriad Pro" charset="0"/>
                      </a:rPr>
                      <m:t>𝑥</m:t>
                    </m:r>
                    <m:r>
                      <a:rPr lang="en-US" sz="2400" i="1">
                        <a:ea typeface="Myriad Pro" charset="0"/>
                        <a:cs typeface="Myriad Pro" charset="0"/>
                      </a:rPr>
                      <m:t>)</m:t>
                    </m:r>
                  </m:oMath>
                </a14:m>
                <a:r>
                  <a:rPr lang="en-US" sz="2400" dirty="0">
                    <a:ea typeface="Myriad Pro" charset="0"/>
                    <a:cs typeface="Myriad Pro" charset="0"/>
                  </a:rPr>
                  <a:t> on the given closed segment </a:t>
                </a:r>
                <a14:m>
                  <m:oMath xmlns:m="http://schemas.openxmlformats.org/officeDocument/2006/math">
                    <m:r>
                      <a:rPr lang="en-US" sz="2400" i="1">
                        <a:ea typeface="Myriad Pro" charset="0"/>
                        <a:cs typeface="Myriad Pro" charset="0"/>
                      </a:rPr>
                      <m:t>[</m:t>
                    </m:r>
                    <m:r>
                      <a:rPr lang="en-US" sz="2400" i="1">
                        <a:ea typeface="Myriad Pro" charset="0"/>
                        <a:cs typeface="Myriad Pro" charset="0"/>
                      </a:rPr>
                      <m:t>𝑎</m:t>
                    </m:r>
                    <m:r>
                      <a:rPr lang="en-US" sz="2400" i="1">
                        <a:ea typeface="Myriad Pro" charset="0"/>
                        <a:cs typeface="Myriad Pro" charset="0"/>
                      </a:rPr>
                      <m:t>,</m:t>
                    </m:r>
                    <m:r>
                      <a:rPr lang="en-US" sz="2400" i="1">
                        <a:ea typeface="Myriad Pro" charset="0"/>
                        <a:cs typeface="Myriad Pro" charset="0"/>
                      </a:rPr>
                      <m:t>𝑏</m:t>
                    </m:r>
                    <m:r>
                      <a:rPr lang="en-US" sz="2400" i="1">
                        <a:ea typeface="Myriad Pro" charset="0"/>
                        <a:cs typeface="Myriad Pro" charset="0"/>
                      </a:rPr>
                      <m:t>]</m:t>
                    </m:r>
                  </m:oMath>
                </a14:m>
                <a:r>
                  <a:rPr lang="en-US" sz="2400" dirty="0">
                    <a:ea typeface="Myriad Pro" charset="0"/>
                    <a:cs typeface="Myriad Pro" charset="0"/>
                  </a:rPr>
                  <a:t>. Consider the figure between the curve of the graph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oMath>
                </a14:m>
                <a:r>
                  <a:rPr lang="en-US" sz="2400" dirty="0">
                    <a:ea typeface="Myriad Pro" charset="0"/>
                    <a:cs typeface="Myriad Pro" charset="0"/>
                  </a:rPr>
                  <a:t>, lines </a:t>
                </a:r>
                <a14:m>
                  <m:oMath xmlns:m="http://schemas.openxmlformats.org/officeDocument/2006/math">
                    <m:r>
                      <a:rPr lang="en-US" sz="2400" i="1">
                        <a:ea typeface="Myriad Pro" charset="0"/>
                        <a:cs typeface="Myriad Pro" charset="0"/>
                      </a:rPr>
                      <m:t>𝑥</m:t>
                    </m:r>
                    <m:r>
                      <a:rPr lang="en-US" sz="2400" i="1">
                        <a:ea typeface="Myriad Pro" charset="0"/>
                        <a:cs typeface="Myriad Pro" charset="0"/>
                      </a:rPr>
                      <m:t>=</m:t>
                    </m:r>
                    <m:r>
                      <a:rPr lang="en-US" sz="2400" i="1">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i="1">
                        <a:ea typeface="Myriad Pro" charset="0"/>
                        <a:cs typeface="Myriad Pro" charset="0"/>
                      </a:rPr>
                      <m:t>𝑥</m:t>
                    </m:r>
                    <m:r>
                      <a:rPr lang="en-US" sz="2400" i="1">
                        <a:ea typeface="Myriad Pro" charset="0"/>
                        <a:cs typeface="Myriad Pro" charset="0"/>
                      </a:rPr>
                      <m:t>=</m:t>
                    </m:r>
                    <m:r>
                      <a:rPr lang="en-US" sz="2400" i="1">
                        <a:ea typeface="Myriad Pro" charset="0"/>
                        <a:cs typeface="Myriad Pro" charset="0"/>
                      </a:rPr>
                      <m:t>𝑏</m:t>
                    </m:r>
                  </m:oMath>
                </a14:m>
                <a:r>
                  <a:rPr lang="en-US" sz="2400" dirty="0">
                    <a:ea typeface="Myriad Pro" charset="0"/>
                    <a:cs typeface="Myriad Pro" charset="0"/>
                  </a:rPr>
                  <a:t> and </a:t>
                </a:r>
                <a14:m>
                  <m:oMath xmlns:m="http://schemas.openxmlformats.org/officeDocument/2006/math">
                    <m:r>
                      <a:rPr lang="en-US" sz="2400" i="1">
                        <a:ea typeface="Myriad Pro" charset="0"/>
                        <a:cs typeface="Myriad Pro" charset="0"/>
                      </a:rPr>
                      <m:t>𝑦</m:t>
                    </m:r>
                    <m:r>
                      <a:rPr lang="en-US" sz="2400" i="1">
                        <a:ea typeface="Myriad Pro" charset="0"/>
                        <a:cs typeface="Myriad Pro" charset="0"/>
                      </a:rPr>
                      <m:t>=0</m:t>
                    </m:r>
                  </m:oMath>
                </a14:m>
                <a:r>
                  <a:rPr lang="en-US" sz="2400" dirty="0">
                    <a:ea typeface="Myriad Pro" charset="0"/>
                    <a:cs typeface="Myriad Pro" charset="0"/>
                  </a:rPr>
                  <a:t>. What is the orientated area of this figure?</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069184"/>
              </a:xfrm>
              <a:prstGeom prst="rect">
                <a:avLst/>
              </a:prstGeom>
              <a:blipFill>
                <a:blip r:embed="rId2"/>
                <a:stretch>
                  <a:fillRect l="-1007" t="-5882" r="-863" b="-17647"/>
                </a:stretch>
              </a:blipFill>
            </p:spPr>
            <p:txBody>
              <a:bodyPr/>
              <a:lstStyle/>
              <a:p>
                <a:r>
                  <a:rPr lang="ru-RU">
                    <a:noFill/>
                  </a:rPr>
                  <a:t> </a:t>
                </a:r>
              </a:p>
            </p:txBody>
          </p:sp>
        </mc:Fallback>
      </mc:AlternateContent>
      <p:pic>
        <p:nvPicPr>
          <p:cNvPr id="13" name="Рисунок 12">
            <a:extLst>
              <a:ext uri="{FF2B5EF4-FFF2-40B4-BE49-F238E27FC236}">
                <a16:creationId xmlns:a16="http://schemas.microsoft.com/office/drawing/2014/main" id="{62CAD04F-9148-164D-A229-94238FC98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738528"/>
            <a:ext cx="3600400" cy="2265880"/>
          </a:xfrm>
          <a:prstGeom prst="rect">
            <a:avLst/>
          </a:prstGeom>
        </p:spPr>
      </p:pic>
      <p:sp>
        <p:nvSpPr>
          <p:cNvPr id="6" name="TextBox 5">
            <a:extLst>
              <a:ext uri="{FF2B5EF4-FFF2-40B4-BE49-F238E27FC236}">
                <a16:creationId xmlns:a16="http://schemas.microsoft.com/office/drawing/2014/main" id="{BA14BB8B-7DA6-1D40-885C-FDD1DC6A8E98}"/>
              </a:ext>
            </a:extLst>
          </p:cNvPr>
          <p:cNvSpPr txBox="1"/>
          <p:nvPr/>
        </p:nvSpPr>
        <p:spPr>
          <a:xfrm>
            <a:off x="5364088" y="2564904"/>
            <a:ext cx="303288" cy="369332"/>
          </a:xfrm>
          <a:prstGeom prst="rect">
            <a:avLst/>
          </a:prstGeom>
          <a:noFill/>
        </p:spPr>
        <p:txBody>
          <a:bodyPr wrap="none" rtlCol="0">
            <a:spAutoFit/>
          </a:bodyPr>
          <a:lstStyle/>
          <a:p>
            <a:r>
              <a:rPr lang="en-US" i="1" dirty="0"/>
              <a:t>a</a:t>
            </a:r>
            <a:endParaRPr lang="ru-RU" i="1" dirty="0"/>
          </a:p>
        </p:txBody>
      </p:sp>
      <p:sp>
        <p:nvSpPr>
          <p:cNvPr id="15" name="TextBox 14">
            <a:extLst>
              <a:ext uri="{FF2B5EF4-FFF2-40B4-BE49-F238E27FC236}">
                <a16:creationId xmlns:a16="http://schemas.microsoft.com/office/drawing/2014/main" id="{536AF8A9-34C1-6E48-BA13-4F53AB718059}"/>
              </a:ext>
            </a:extLst>
          </p:cNvPr>
          <p:cNvSpPr txBox="1"/>
          <p:nvPr/>
        </p:nvSpPr>
        <p:spPr>
          <a:xfrm>
            <a:off x="8028384" y="2580880"/>
            <a:ext cx="306494" cy="369332"/>
          </a:xfrm>
          <a:prstGeom prst="rect">
            <a:avLst/>
          </a:prstGeom>
          <a:noFill/>
        </p:spPr>
        <p:txBody>
          <a:bodyPr wrap="none" rtlCol="0">
            <a:spAutoFit/>
          </a:bodyPr>
          <a:lstStyle/>
          <a:p>
            <a:r>
              <a:rPr lang="en-US" i="1" dirty="0"/>
              <a:t>b</a:t>
            </a:r>
          </a:p>
        </p:txBody>
      </p:sp>
      <p:sp>
        <p:nvSpPr>
          <p:cNvPr id="16" name="TextBox 15">
            <a:extLst>
              <a:ext uri="{FF2B5EF4-FFF2-40B4-BE49-F238E27FC236}">
                <a16:creationId xmlns:a16="http://schemas.microsoft.com/office/drawing/2014/main" id="{7E4084FD-0692-9147-BC85-6CDC1A4E6F23}"/>
              </a:ext>
            </a:extLst>
          </p:cNvPr>
          <p:cNvSpPr txBox="1"/>
          <p:nvPr/>
        </p:nvSpPr>
        <p:spPr>
          <a:xfrm>
            <a:off x="6207246" y="2195572"/>
            <a:ext cx="495649" cy="369332"/>
          </a:xfrm>
          <a:prstGeom prst="rect">
            <a:avLst/>
          </a:prstGeom>
          <a:noFill/>
        </p:spPr>
        <p:txBody>
          <a:bodyPr wrap="none" rtlCol="0">
            <a:spAutoFit/>
          </a:bodyPr>
          <a:lstStyle/>
          <a:p>
            <a:r>
              <a:rPr lang="en-US" i="1" dirty="0"/>
              <a:t>f(x)</a:t>
            </a:r>
            <a:endParaRPr lang="ru-RU" i="1" dirty="0"/>
          </a:p>
        </p:txBody>
      </p:sp>
    </p:spTree>
    <p:extLst>
      <p:ext uri="{BB962C8B-B14F-4D97-AF65-F5344CB8AC3E}">
        <p14:creationId xmlns:p14="http://schemas.microsoft.com/office/powerpoint/2010/main" val="83747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that we have function </a:t>
                </a:r>
                <a14:m>
                  <m:oMath xmlns:m="http://schemas.openxmlformats.org/officeDocument/2006/math">
                    <m:r>
                      <a:rPr lang="en-US" sz="2400" i="1">
                        <a:ea typeface="Myriad Pro" charset="0"/>
                        <a:cs typeface="Myriad Pro" charset="0"/>
                      </a:rPr>
                      <m:t>𝑓</m:t>
                    </m:r>
                    <m:r>
                      <a:rPr lang="en-US" sz="2400" i="1">
                        <a:ea typeface="Myriad Pro" charset="0"/>
                        <a:cs typeface="Myriad Pro" charset="0"/>
                      </a:rPr>
                      <m:t>(</m:t>
                    </m:r>
                    <m:r>
                      <a:rPr lang="en-US" sz="2400" i="1">
                        <a:ea typeface="Myriad Pro" charset="0"/>
                        <a:cs typeface="Myriad Pro" charset="0"/>
                      </a:rPr>
                      <m:t>𝑥</m:t>
                    </m:r>
                    <m:r>
                      <a:rPr lang="en-US" sz="2400" i="1">
                        <a:ea typeface="Myriad Pro" charset="0"/>
                        <a:cs typeface="Myriad Pro" charset="0"/>
                      </a:rPr>
                      <m:t>)</m:t>
                    </m:r>
                  </m:oMath>
                </a14:m>
                <a:r>
                  <a:rPr lang="en-US" sz="2400" dirty="0">
                    <a:ea typeface="Myriad Pro" charset="0"/>
                    <a:cs typeface="Myriad Pro" charset="0"/>
                  </a:rPr>
                  <a:t> on the given closed segment </a:t>
                </a:r>
                <a14:m>
                  <m:oMath xmlns:m="http://schemas.openxmlformats.org/officeDocument/2006/math">
                    <m:r>
                      <a:rPr lang="en-US" sz="2400" i="1">
                        <a:ea typeface="Myriad Pro" charset="0"/>
                        <a:cs typeface="Myriad Pro" charset="0"/>
                      </a:rPr>
                      <m:t>[</m:t>
                    </m:r>
                    <m:r>
                      <a:rPr lang="en-US" sz="2400" i="1">
                        <a:ea typeface="Myriad Pro" charset="0"/>
                        <a:cs typeface="Myriad Pro" charset="0"/>
                      </a:rPr>
                      <m:t>𝑎</m:t>
                    </m:r>
                    <m:r>
                      <a:rPr lang="en-US" sz="2400" i="1">
                        <a:ea typeface="Myriad Pro" charset="0"/>
                        <a:cs typeface="Myriad Pro" charset="0"/>
                      </a:rPr>
                      <m:t>,</m:t>
                    </m:r>
                    <m:r>
                      <a:rPr lang="en-US" sz="2400" i="1">
                        <a:ea typeface="Myriad Pro" charset="0"/>
                        <a:cs typeface="Myriad Pro" charset="0"/>
                      </a:rPr>
                      <m:t>𝑏</m:t>
                    </m:r>
                    <m:r>
                      <a:rPr lang="en-US" sz="2400" i="1">
                        <a:ea typeface="Myriad Pro" charset="0"/>
                        <a:cs typeface="Myriad Pro" charset="0"/>
                      </a:rPr>
                      <m:t>]</m:t>
                    </m:r>
                  </m:oMath>
                </a14:m>
                <a:r>
                  <a:rPr lang="en-US" sz="2400" dirty="0">
                    <a:ea typeface="Myriad Pro" charset="0"/>
                    <a:cs typeface="Myriad Pro" charset="0"/>
                  </a:rPr>
                  <a:t>. Consider the figure between the curve of the graph </a:t>
                </a:r>
                <a14:m>
                  <m:oMath xmlns:m="http://schemas.openxmlformats.org/officeDocument/2006/math">
                    <m:r>
                      <a:rPr lang="en-US" sz="2400" i="1">
                        <a:ea typeface="Myriad Pro" charset="0"/>
                        <a:cs typeface="Myriad Pro" charset="0"/>
                      </a:rPr>
                      <m:t>𝑓</m:t>
                    </m:r>
                    <m:d>
                      <m:dPr>
                        <m:ctrlPr>
                          <a:rPr lang="en-US" sz="2400" i="1">
                            <a:ea typeface="Myriad Pro" charset="0"/>
                            <a:cs typeface="Myriad Pro" charset="0"/>
                          </a:rPr>
                        </m:ctrlPr>
                      </m:dPr>
                      <m:e>
                        <m:r>
                          <a:rPr lang="en-US" sz="2400" i="1">
                            <a:ea typeface="Myriad Pro" charset="0"/>
                            <a:cs typeface="Myriad Pro" charset="0"/>
                          </a:rPr>
                          <m:t>𝑥</m:t>
                        </m:r>
                      </m:e>
                    </m:d>
                  </m:oMath>
                </a14:m>
                <a:r>
                  <a:rPr lang="en-US" sz="2400" dirty="0">
                    <a:ea typeface="Myriad Pro" charset="0"/>
                    <a:cs typeface="Myriad Pro" charset="0"/>
                  </a:rPr>
                  <a:t>, lines </a:t>
                </a:r>
                <a14:m>
                  <m:oMath xmlns:m="http://schemas.openxmlformats.org/officeDocument/2006/math">
                    <m:r>
                      <a:rPr lang="en-US" sz="2400" i="1">
                        <a:ea typeface="Myriad Pro" charset="0"/>
                        <a:cs typeface="Myriad Pro" charset="0"/>
                      </a:rPr>
                      <m:t>𝑥</m:t>
                    </m:r>
                    <m:r>
                      <a:rPr lang="en-US" sz="2400" i="1">
                        <a:ea typeface="Myriad Pro" charset="0"/>
                        <a:cs typeface="Myriad Pro" charset="0"/>
                      </a:rPr>
                      <m:t>=</m:t>
                    </m:r>
                    <m:r>
                      <a:rPr lang="en-US" sz="2400" i="1">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i="1">
                        <a:ea typeface="Myriad Pro" charset="0"/>
                        <a:cs typeface="Myriad Pro" charset="0"/>
                      </a:rPr>
                      <m:t>𝑥</m:t>
                    </m:r>
                    <m:r>
                      <a:rPr lang="en-US" sz="2400" i="1">
                        <a:ea typeface="Myriad Pro" charset="0"/>
                        <a:cs typeface="Myriad Pro" charset="0"/>
                      </a:rPr>
                      <m:t>=</m:t>
                    </m:r>
                    <m:r>
                      <a:rPr lang="en-US" sz="2400" i="1">
                        <a:ea typeface="Myriad Pro" charset="0"/>
                        <a:cs typeface="Myriad Pro" charset="0"/>
                      </a:rPr>
                      <m:t>𝑏</m:t>
                    </m:r>
                  </m:oMath>
                </a14:m>
                <a:r>
                  <a:rPr lang="en-US" sz="2400" dirty="0">
                    <a:ea typeface="Myriad Pro" charset="0"/>
                    <a:cs typeface="Myriad Pro" charset="0"/>
                  </a:rPr>
                  <a:t> and </a:t>
                </a:r>
                <a14:m>
                  <m:oMath xmlns:m="http://schemas.openxmlformats.org/officeDocument/2006/math">
                    <m:r>
                      <a:rPr lang="en-US" sz="2400" i="1">
                        <a:ea typeface="Myriad Pro" charset="0"/>
                        <a:cs typeface="Myriad Pro" charset="0"/>
                      </a:rPr>
                      <m:t>𝑦</m:t>
                    </m:r>
                    <m:r>
                      <a:rPr lang="en-US" sz="2400" i="1">
                        <a:ea typeface="Myriad Pro" charset="0"/>
                        <a:cs typeface="Myriad Pro" charset="0"/>
                      </a:rPr>
                      <m:t>=0</m:t>
                    </m:r>
                  </m:oMath>
                </a14:m>
                <a:r>
                  <a:rPr lang="en-US" sz="2400" dirty="0">
                    <a:ea typeface="Myriad Pro" charset="0"/>
                    <a:cs typeface="Myriad Pro" charset="0"/>
                  </a:rPr>
                  <a:t>. What is the orientated area of this figure?</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069184"/>
              </a:xfrm>
              <a:prstGeom prst="rect">
                <a:avLst/>
              </a:prstGeom>
              <a:blipFill>
                <a:blip r:embed="rId2"/>
                <a:stretch>
                  <a:fillRect l="-1007" t="-5882" r="-863" b="-1764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310F5DE-292B-3549-9993-0FFC3EBDF527}"/>
                  </a:ext>
                </a:extLst>
              </p:cNvPr>
              <p:cNvSpPr txBox="1">
                <a:spLocks/>
              </p:cNvSpPr>
              <p:nvPr/>
            </p:nvSpPr>
            <p:spPr>
              <a:xfrm>
                <a:off x="161764" y="1739184"/>
                <a:ext cx="4554252"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Consider the </a:t>
                </a:r>
                <a:r>
                  <a:rPr lang="en-US" sz="2400" dirty="0">
                    <a:solidFill>
                      <a:srgbClr val="C00000"/>
                    </a:solidFill>
                    <a:ea typeface="Myriad Pro" charset="0"/>
                    <a:cs typeface="Myriad Pro" charset="0"/>
                  </a:rPr>
                  <a:t>partition</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𝜏</m:t>
                    </m:r>
                  </m:oMath>
                </a14:m>
                <a:r>
                  <a:rPr lang="en-US" sz="2400" dirty="0">
                    <a:ea typeface="Myriad Pro" charset="0"/>
                    <a:cs typeface="Myriad Pro" charset="0"/>
                  </a:rPr>
                  <a:t> of the segment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𝑎</m:t>
                      </m:r>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0</m:t>
                          </m:r>
                        </m:sub>
                      </m:sSub>
                      <m:r>
                        <a:rPr lang="en-US" sz="2400" b="0" i="1" smtClean="0">
                          <a:ea typeface="Myriad Pro" charset="0"/>
                          <a:cs typeface="Myriad Pro" charset="0"/>
                        </a:rPr>
                        <m: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1</m:t>
                          </m:r>
                        </m:sub>
                      </m:sSub>
                      <m:r>
                        <a:rPr lang="en-US" sz="2400" b="0" i="1" smtClean="0">
                          <a:ea typeface="Myriad Pro" charset="0"/>
                          <a:cs typeface="Myriad Pro" charset="0"/>
                        </a:rPr>
                        <m:t>&lt;…&lt;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𝑛</m:t>
                          </m:r>
                        </m:sub>
                      </m:sSub>
                      <m:r>
                        <a:rPr lang="en-US" sz="2400" b="0" i="1" smtClean="0">
                          <a:ea typeface="Myriad Pro" charset="0"/>
                          <a:cs typeface="Myriad Pro" charset="0"/>
                        </a:rPr>
                        <m:t>=</m:t>
                      </m:r>
                      <m:r>
                        <a:rPr lang="en-US" sz="2400" b="0" i="1" smtClean="0">
                          <a:ea typeface="Myriad Pro" charset="0"/>
                          <a:cs typeface="Myriad Pro" charset="0"/>
                        </a:rPr>
                        <m:t>𝑏</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The </a:t>
                </a:r>
                <a:r>
                  <a:rPr lang="en-US" sz="2400" dirty="0">
                    <a:solidFill>
                      <a:srgbClr val="C00000"/>
                    </a:solidFill>
                    <a:ea typeface="Myriad Pro" charset="0"/>
                    <a:cs typeface="Myriad Pro" charset="0"/>
                  </a:rPr>
                  <a:t>diameter</a:t>
                </a:r>
                <a:r>
                  <a:rPr lang="en-US" sz="2400" dirty="0">
                    <a:ea typeface="Myriad Pro" charset="0"/>
                    <a:cs typeface="Myriad Pro" charset="0"/>
                  </a:rPr>
                  <a:t> of the partition:</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𝑑</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max</m:t>
                              </m:r>
                            </m:e>
                            <m:lim>
                              <m:r>
                                <a:rPr lang="en-US" sz="2400" b="0" i="1" smtClean="0">
                                  <a:ea typeface="Myriad Pro" charset="0"/>
                                  <a:cs typeface="Myriad Pro" charset="0"/>
                                </a:rPr>
                                <m:t>𝑖</m:t>
                              </m:r>
                            </m:lim>
                          </m:limLow>
                        </m:fName>
                        <m:e>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A310F5DE-292B-3549-9993-0FFC3EBDF527}"/>
                  </a:ext>
                </a:extLst>
              </p:cNvPr>
              <p:cNvSpPr txBox="1">
                <a:spLocks noRot="1" noChangeAspect="1" noMove="1" noResize="1" noEditPoints="1" noAdjustHandles="1" noChangeArrowheads="1" noChangeShapeType="1" noTextEdit="1"/>
              </p:cNvSpPr>
              <p:nvPr/>
            </p:nvSpPr>
            <p:spPr>
              <a:xfrm>
                <a:off x="161764" y="1739184"/>
                <a:ext cx="4554252" cy="2265880"/>
              </a:xfrm>
              <a:prstGeom prst="rect">
                <a:avLst/>
              </a:prstGeom>
              <a:blipFill>
                <a:blip r:embed="rId3"/>
                <a:stretch>
                  <a:fillRect l="-1944" t="-2222"/>
                </a:stretch>
              </a:blipFill>
              <a:ln>
                <a:solidFill>
                  <a:schemeClr val="accent1"/>
                </a:solidFill>
              </a:ln>
            </p:spPr>
            <p:txBody>
              <a:bodyPr/>
              <a:lstStyle/>
              <a:p>
                <a:r>
                  <a:rPr lang="ru-RU">
                    <a:noFill/>
                  </a:rPr>
                  <a:t> </a:t>
                </a:r>
              </a:p>
            </p:txBody>
          </p:sp>
        </mc:Fallback>
      </mc:AlternateContent>
      <p:pic>
        <p:nvPicPr>
          <p:cNvPr id="13" name="Рисунок 12">
            <a:extLst>
              <a:ext uri="{FF2B5EF4-FFF2-40B4-BE49-F238E27FC236}">
                <a16:creationId xmlns:a16="http://schemas.microsoft.com/office/drawing/2014/main" id="{E13D5011-F7AA-A342-A73F-CF6CF6F7A3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2040" y="2287619"/>
            <a:ext cx="3600400" cy="1167697"/>
          </a:xfrm>
          <a:prstGeom prst="rect">
            <a:avLst/>
          </a:prstGeom>
        </p:spPr>
      </p:pic>
      <p:sp>
        <p:nvSpPr>
          <p:cNvPr id="4" name="TextBox 3">
            <a:extLst>
              <a:ext uri="{FF2B5EF4-FFF2-40B4-BE49-F238E27FC236}">
                <a16:creationId xmlns:a16="http://schemas.microsoft.com/office/drawing/2014/main" id="{640A6357-1E86-4040-8BA5-4AD73E95607A}"/>
              </a:ext>
            </a:extLst>
          </p:cNvPr>
          <p:cNvSpPr txBox="1"/>
          <p:nvPr/>
        </p:nvSpPr>
        <p:spPr>
          <a:xfrm>
            <a:off x="5076056" y="2870307"/>
            <a:ext cx="303288" cy="369332"/>
          </a:xfrm>
          <a:prstGeom prst="rect">
            <a:avLst/>
          </a:prstGeom>
          <a:noFill/>
        </p:spPr>
        <p:txBody>
          <a:bodyPr wrap="none" rtlCol="0">
            <a:spAutoFit/>
          </a:bodyPr>
          <a:lstStyle/>
          <a:p>
            <a:r>
              <a:rPr lang="en-US" i="1" dirty="0"/>
              <a:t>a</a:t>
            </a:r>
            <a:endParaRPr lang="ru-RU" i="1" dirty="0"/>
          </a:p>
        </p:txBody>
      </p:sp>
      <p:sp>
        <p:nvSpPr>
          <p:cNvPr id="5" name="TextBox 4">
            <a:extLst>
              <a:ext uri="{FF2B5EF4-FFF2-40B4-BE49-F238E27FC236}">
                <a16:creationId xmlns:a16="http://schemas.microsoft.com/office/drawing/2014/main" id="{8125B104-4439-C846-A5E9-954A477866E3}"/>
              </a:ext>
            </a:extLst>
          </p:cNvPr>
          <p:cNvSpPr txBox="1"/>
          <p:nvPr/>
        </p:nvSpPr>
        <p:spPr>
          <a:xfrm>
            <a:off x="8028384" y="2870307"/>
            <a:ext cx="306494" cy="369332"/>
          </a:xfrm>
          <a:prstGeom prst="rect">
            <a:avLst/>
          </a:prstGeom>
          <a:noFill/>
        </p:spPr>
        <p:txBody>
          <a:bodyPr wrap="none" rtlCol="0">
            <a:spAutoFit/>
          </a:bodyPr>
          <a:lstStyle/>
          <a:p>
            <a:r>
              <a:rPr lang="en-US" i="1" dirty="0"/>
              <a:t>b</a:t>
            </a:r>
            <a:endParaRPr lang="ru-RU" i="1"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4CE722F-3837-CA4D-AC01-4C4444F4AD6F}"/>
                  </a:ext>
                </a:extLst>
              </p:cNvPr>
              <p:cNvSpPr txBox="1"/>
              <p:nvPr/>
            </p:nvSpPr>
            <p:spPr>
              <a:xfrm>
                <a:off x="5389584" y="2870307"/>
                <a:ext cx="460767" cy="369332"/>
              </a:xfrm>
              <a:prstGeom prst="rect">
                <a:avLst/>
              </a:prstGeom>
              <a:noFill/>
            </p:spPr>
            <p:txBody>
              <a:bodyPr wrap="none" rtlCol="0">
                <a:spAutoFit/>
              </a:bodyPr>
              <a:lstStyle/>
              <a:p>
                <a14:m>
                  <m:oMath xmlns:m="http://schemas.openxmlformats.org/officeDocument/2006/math">
                    <m:sSub>
                      <m:sSubPr>
                        <m:ctrlPr>
                          <a:rPr lang="en-US" b="0" i="1" smtClean="0"/>
                        </m:ctrlPr>
                      </m:sSubPr>
                      <m:e>
                        <m:r>
                          <a:rPr lang="en-US" b="0" i="1" smtClean="0"/>
                          <m:t>𝑥</m:t>
                        </m:r>
                      </m:e>
                      <m:sub>
                        <m:r>
                          <a:rPr lang="en-US" b="0" i="1" smtClean="0"/>
                          <m:t>1</m:t>
                        </m:r>
                      </m:sub>
                    </m:sSub>
                  </m:oMath>
                </a14:m>
                <a:r>
                  <a:rPr lang="en-US" dirty="0"/>
                  <a:t> </a:t>
                </a:r>
                <a:endParaRPr lang="ru-RU" dirty="0"/>
              </a:p>
            </p:txBody>
          </p:sp>
        </mc:Choice>
        <mc:Fallback>
          <p:sp>
            <p:nvSpPr>
              <p:cNvPr id="6" name="TextBox 5">
                <a:extLst>
                  <a:ext uri="{FF2B5EF4-FFF2-40B4-BE49-F238E27FC236}">
                    <a16:creationId xmlns:a16="http://schemas.microsoft.com/office/drawing/2014/main" id="{24CE722F-3837-CA4D-AC01-4C4444F4AD6F}"/>
                  </a:ext>
                </a:extLst>
              </p:cNvPr>
              <p:cNvSpPr txBox="1">
                <a:spLocks noRot="1" noChangeAspect="1" noMove="1" noResize="1" noEditPoints="1" noAdjustHandles="1" noChangeArrowheads="1" noChangeShapeType="1" noTextEdit="1"/>
              </p:cNvSpPr>
              <p:nvPr/>
            </p:nvSpPr>
            <p:spPr>
              <a:xfrm>
                <a:off x="5389584" y="2870307"/>
                <a:ext cx="460767" cy="36933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132E8C1-E73B-4B45-81AE-76E6773E68F1}"/>
                  </a:ext>
                </a:extLst>
              </p:cNvPr>
              <p:cNvSpPr txBox="1"/>
              <p:nvPr/>
            </p:nvSpPr>
            <p:spPr>
              <a:xfrm>
                <a:off x="5792050" y="2880328"/>
                <a:ext cx="466090" cy="369332"/>
              </a:xfrm>
              <a:prstGeom prst="rect">
                <a:avLst/>
              </a:prstGeom>
              <a:noFill/>
            </p:spPr>
            <p:txBody>
              <a:bodyPr wrap="none" rtlCol="0">
                <a:spAutoFit/>
              </a:bodyPr>
              <a:lstStyle/>
              <a:p>
                <a14:m>
                  <m:oMath xmlns:m="http://schemas.openxmlformats.org/officeDocument/2006/math">
                    <m:sSub>
                      <m:sSubPr>
                        <m:ctrlPr>
                          <a:rPr lang="en-US" b="0" i="1" smtClean="0"/>
                        </m:ctrlPr>
                      </m:sSubPr>
                      <m:e>
                        <m:r>
                          <a:rPr lang="en-US" b="0" i="1" smtClean="0"/>
                          <m:t>𝑥</m:t>
                        </m:r>
                      </m:e>
                      <m:sub>
                        <m:r>
                          <a:rPr lang="en-US" b="0" i="1" smtClean="0"/>
                          <m:t>2</m:t>
                        </m:r>
                      </m:sub>
                    </m:sSub>
                  </m:oMath>
                </a14:m>
                <a:r>
                  <a:rPr lang="en-US" dirty="0"/>
                  <a:t> </a:t>
                </a:r>
                <a:endParaRPr lang="ru-RU" dirty="0"/>
              </a:p>
            </p:txBody>
          </p:sp>
        </mc:Choice>
        <mc:Fallback>
          <p:sp>
            <p:nvSpPr>
              <p:cNvPr id="14" name="TextBox 13">
                <a:extLst>
                  <a:ext uri="{FF2B5EF4-FFF2-40B4-BE49-F238E27FC236}">
                    <a16:creationId xmlns:a16="http://schemas.microsoft.com/office/drawing/2014/main" id="{1132E8C1-E73B-4B45-81AE-76E6773E68F1}"/>
                  </a:ext>
                </a:extLst>
              </p:cNvPr>
              <p:cNvSpPr txBox="1">
                <a:spLocks noRot="1" noChangeAspect="1" noMove="1" noResize="1" noEditPoints="1" noAdjustHandles="1" noChangeArrowheads="1" noChangeShapeType="1" noTextEdit="1"/>
              </p:cNvSpPr>
              <p:nvPr/>
            </p:nvSpPr>
            <p:spPr>
              <a:xfrm>
                <a:off x="5792050" y="2880328"/>
                <a:ext cx="466090"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8840915-0AA4-1442-A999-429A2878416E}"/>
                  </a:ext>
                </a:extLst>
              </p:cNvPr>
              <p:cNvSpPr txBox="1"/>
              <p:nvPr/>
            </p:nvSpPr>
            <p:spPr>
              <a:xfrm>
                <a:off x="6296350" y="2880328"/>
                <a:ext cx="502958" cy="369332"/>
              </a:xfrm>
              <a:prstGeom prst="rect">
                <a:avLst/>
              </a:prstGeom>
              <a:noFill/>
            </p:spPr>
            <p:txBody>
              <a:bodyPr wrap="none" rtlCol="0">
                <a:spAutoFit/>
              </a:bodyPr>
              <a:lstStyle/>
              <a:p>
                <a14:m>
                  <m:oMath xmlns:m="http://schemas.openxmlformats.org/officeDocument/2006/math">
                    <m:sSub>
                      <m:sSubPr>
                        <m:ctrlPr>
                          <a:rPr lang="en-US" b="0" i="1" smtClean="0"/>
                        </m:ctrlPr>
                      </m:sSubPr>
                      <m:e>
                        <m:r>
                          <a:rPr lang="en-US" b="0" i="1" smtClean="0"/>
                          <m:t>𝑥</m:t>
                        </m:r>
                      </m:e>
                      <m:sub>
                        <m:r>
                          <a:rPr lang="en-US" b="0" i="1" smtClean="0"/>
                          <m:t>3 </m:t>
                        </m:r>
                      </m:sub>
                    </m:sSub>
                  </m:oMath>
                </a14:m>
                <a:r>
                  <a:rPr lang="en-US" dirty="0"/>
                  <a:t> </a:t>
                </a:r>
                <a:endParaRPr lang="ru-RU" dirty="0"/>
              </a:p>
            </p:txBody>
          </p:sp>
        </mc:Choice>
        <mc:Fallback>
          <p:sp>
            <p:nvSpPr>
              <p:cNvPr id="15" name="TextBox 14">
                <a:extLst>
                  <a:ext uri="{FF2B5EF4-FFF2-40B4-BE49-F238E27FC236}">
                    <a16:creationId xmlns:a16="http://schemas.microsoft.com/office/drawing/2014/main" id="{18840915-0AA4-1442-A999-429A2878416E}"/>
                  </a:ext>
                </a:extLst>
              </p:cNvPr>
              <p:cNvSpPr txBox="1">
                <a:spLocks noRot="1" noChangeAspect="1" noMove="1" noResize="1" noEditPoints="1" noAdjustHandles="1" noChangeArrowheads="1" noChangeShapeType="1" noTextEdit="1"/>
              </p:cNvSpPr>
              <p:nvPr/>
            </p:nvSpPr>
            <p:spPr>
              <a:xfrm>
                <a:off x="6296350" y="2880328"/>
                <a:ext cx="502958" cy="369332"/>
              </a:xfrm>
              <a:prstGeom prst="rect">
                <a:avLst/>
              </a:prstGeom>
              <a:blipFill>
                <a:blip r:embed="rId7"/>
                <a:stretch>
                  <a:fillRect b="-1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0F26EFC-217E-EA48-8F71-D8BE1788BD83}"/>
                  </a:ext>
                </a:extLst>
              </p:cNvPr>
              <p:cNvSpPr txBox="1"/>
              <p:nvPr/>
            </p:nvSpPr>
            <p:spPr>
              <a:xfrm>
                <a:off x="7638835" y="2897707"/>
                <a:ext cx="480196" cy="369332"/>
              </a:xfrm>
              <a:prstGeom prst="rect">
                <a:avLst/>
              </a:prstGeom>
              <a:noFill/>
            </p:spPr>
            <p:txBody>
              <a:bodyPr wrap="none" rtlCol="0">
                <a:spAutoFit/>
              </a:bodyPr>
              <a:lstStyle/>
              <a:p>
                <a14:m>
                  <m:oMath xmlns:m="http://schemas.openxmlformats.org/officeDocument/2006/math">
                    <m:sSub>
                      <m:sSubPr>
                        <m:ctrlPr>
                          <a:rPr lang="en-US" b="0" i="1" smtClean="0"/>
                        </m:ctrlPr>
                      </m:sSubPr>
                      <m:e>
                        <m:r>
                          <a:rPr lang="en-US" b="0" i="1" smtClean="0"/>
                          <m:t>𝑥</m:t>
                        </m:r>
                      </m:e>
                      <m:sub>
                        <m:r>
                          <a:rPr lang="en-US" b="0" i="1" smtClean="0"/>
                          <m:t>𝑛</m:t>
                        </m:r>
                      </m:sub>
                    </m:sSub>
                  </m:oMath>
                </a14:m>
                <a:r>
                  <a:rPr lang="en-US" dirty="0"/>
                  <a:t> </a:t>
                </a:r>
                <a:endParaRPr lang="ru-RU" dirty="0"/>
              </a:p>
            </p:txBody>
          </p:sp>
        </mc:Choice>
        <mc:Fallback>
          <p:sp>
            <p:nvSpPr>
              <p:cNvPr id="16" name="TextBox 15">
                <a:extLst>
                  <a:ext uri="{FF2B5EF4-FFF2-40B4-BE49-F238E27FC236}">
                    <a16:creationId xmlns:a16="http://schemas.microsoft.com/office/drawing/2014/main" id="{60F26EFC-217E-EA48-8F71-D8BE1788BD83}"/>
                  </a:ext>
                </a:extLst>
              </p:cNvPr>
              <p:cNvSpPr txBox="1">
                <a:spLocks noRot="1" noChangeAspect="1" noMove="1" noResize="1" noEditPoints="1" noAdjustHandles="1" noChangeArrowheads="1" noChangeShapeType="1" noTextEdit="1"/>
              </p:cNvSpPr>
              <p:nvPr/>
            </p:nvSpPr>
            <p:spPr>
              <a:xfrm>
                <a:off x="7638835" y="2897707"/>
                <a:ext cx="480196" cy="369332"/>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47658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that we have function </a:t>
                </a:r>
                <a14:m>
                  <m:oMath xmlns:m="http://schemas.openxmlformats.org/officeDocument/2006/math">
                    <m:r>
                      <a:rPr lang="en-US" sz="2400" i="1">
                        <a:latin typeface="Cambria Math" panose="02040503050406030204" pitchFamily="18" charset="0"/>
                        <a:ea typeface="Myriad Pro" charset="0"/>
                        <a:cs typeface="Myriad Pro" charset="0"/>
                      </a:rPr>
                      <m:t>𝑓</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on the given closed segment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𝑏</m:t>
                    </m:r>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Consider the figure between the curve of the graph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oMath>
                </a14:m>
                <a:r>
                  <a:rPr lang="en-US" sz="2400" dirty="0">
                    <a:ea typeface="Myriad Pro" charset="0"/>
                    <a:cs typeface="Myriad Pro" charset="0"/>
                  </a:rPr>
                  <a:t>, lines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𝑏</m:t>
                    </m:r>
                  </m:oMath>
                </a14:m>
                <a:r>
                  <a:rPr lang="en-US" sz="2400" dirty="0">
                    <a:ea typeface="Myriad Pro" charset="0"/>
                    <a:cs typeface="Myriad Pro" charset="0"/>
                  </a:rPr>
                  <a:t> and </a:t>
                </a:r>
                <a14:m>
                  <m:oMath xmlns:m="http://schemas.openxmlformats.org/officeDocument/2006/math">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=0</m:t>
                    </m:r>
                  </m:oMath>
                </a14:m>
                <a:r>
                  <a:rPr lang="en-US" sz="2400" dirty="0">
                    <a:ea typeface="Myriad Pro" charset="0"/>
                    <a:cs typeface="Myriad Pro" charset="0"/>
                  </a:rPr>
                  <a:t>. What is the orientated area of this figure?</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069184"/>
              </a:xfrm>
              <a:prstGeom prst="rect">
                <a:avLst/>
              </a:prstGeom>
              <a:blipFill>
                <a:blip r:embed="rId2"/>
                <a:stretch>
                  <a:fillRect l="-1007" t="-5882" r="-863" b="-1764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310F5DE-292B-3549-9993-0FFC3EBDF527}"/>
                  </a:ext>
                </a:extLst>
              </p:cNvPr>
              <p:cNvSpPr txBox="1">
                <a:spLocks/>
              </p:cNvSpPr>
              <p:nvPr/>
            </p:nvSpPr>
            <p:spPr>
              <a:xfrm>
                <a:off x="161764" y="1739184"/>
                <a:ext cx="4554252"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Consider the </a:t>
                </a:r>
                <a:r>
                  <a:rPr lang="en-US" sz="2400" dirty="0">
                    <a:solidFill>
                      <a:srgbClr val="C00000"/>
                    </a:solidFill>
                    <a:ea typeface="Myriad Pro" charset="0"/>
                    <a:cs typeface="Myriad Pro" charset="0"/>
                  </a:rPr>
                  <a:t>partition</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𝜏</m:t>
                    </m:r>
                  </m:oMath>
                </a14:m>
                <a:r>
                  <a:rPr lang="en-US" sz="2400" dirty="0">
                    <a:ea typeface="Myriad Pro" charset="0"/>
                    <a:cs typeface="Myriad Pro" charset="0"/>
                  </a:rPr>
                  <a:t> of the segment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𝑎</m:t>
                      </m:r>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0</m:t>
                          </m:r>
                        </m:sub>
                      </m:sSub>
                      <m:r>
                        <a:rPr lang="en-US" sz="2400" b="0" i="1" smtClean="0">
                          <a:ea typeface="Myriad Pro" charset="0"/>
                          <a:cs typeface="Myriad Pro" charset="0"/>
                        </a:rPr>
                        <m: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1</m:t>
                          </m:r>
                        </m:sub>
                      </m:sSub>
                      <m:r>
                        <a:rPr lang="en-US" sz="2400" b="0" i="1" smtClean="0">
                          <a:ea typeface="Myriad Pro" charset="0"/>
                          <a:cs typeface="Myriad Pro" charset="0"/>
                        </a:rPr>
                        <m:t>&lt;…&lt;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𝑛</m:t>
                          </m:r>
                        </m:sub>
                      </m:sSub>
                      <m:r>
                        <a:rPr lang="en-US" sz="2400" b="0" i="1" smtClean="0">
                          <a:ea typeface="Myriad Pro" charset="0"/>
                          <a:cs typeface="Myriad Pro" charset="0"/>
                        </a:rPr>
                        <m:t>=</m:t>
                      </m:r>
                      <m:r>
                        <a:rPr lang="en-US" sz="2400" b="0" i="1" smtClean="0">
                          <a:ea typeface="Myriad Pro" charset="0"/>
                          <a:cs typeface="Myriad Pro" charset="0"/>
                        </a:rPr>
                        <m:t>𝑏</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The </a:t>
                </a:r>
                <a:r>
                  <a:rPr lang="en-US" sz="2400" dirty="0">
                    <a:solidFill>
                      <a:srgbClr val="C00000"/>
                    </a:solidFill>
                    <a:ea typeface="Myriad Pro" charset="0"/>
                    <a:cs typeface="Myriad Pro" charset="0"/>
                  </a:rPr>
                  <a:t>diameter</a:t>
                </a:r>
                <a:r>
                  <a:rPr lang="en-US" sz="2400" dirty="0">
                    <a:ea typeface="Myriad Pro" charset="0"/>
                    <a:cs typeface="Myriad Pro" charset="0"/>
                  </a:rPr>
                  <a:t> of the partition:</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𝑑</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max</m:t>
                              </m:r>
                            </m:e>
                            <m:lim>
                              <m:r>
                                <a:rPr lang="en-US" sz="2400" b="0" i="1" smtClean="0">
                                  <a:ea typeface="Myriad Pro" charset="0"/>
                                  <a:cs typeface="Myriad Pro" charset="0"/>
                                </a:rPr>
                                <m:t>𝑖</m:t>
                              </m:r>
                            </m:lim>
                          </m:limLow>
                        </m:fName>
                        <m:e>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A310F5DE-292B-3549-9993-0FFC3EBDF527}"/>
                  </a:ext>
                </a:extLst>
              </p:cNvPr>
              <p:cNvSpPr txBox="1">
                <a:spLocks noRot="1" noChangeAspect="1" noMove="1" noResize="1" noEditPoints="1" noAdjustHandles="1" noChangeArrowheads="1" noChangeShapeType="1" noTextEdit="1"/>
              </p:cNvSpPr>
              <p:nvPr/>
            </p:nvSpPr>
            <p:spPr>
              <a:xfrm>
                <a:off x="161764" y="1739184"/>
                <a:ext cx="4554252" cy="2265880"/>
              </a:xfrm>
              <a:prstGeom prst="rect">
                <a:avLst/>
              </a:prstGeom>
              <a:blipFill>
                <a:blip r:embed="rId3"/>
                <a:stretch>
                  <a:fillRect l="-1944" t="-2222"/>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C7674731-8F95-9946-A305-6F470DE6D883}"/>
                  </a:ext>
                </a:extLst>
              </p:cNvPr>
              <p:cNvSpPr txBox="1">
                <a:spLocks/>
              </p:cNvSpPr>
              <p:nvPr/>
            </p:nvSpPr>
            <p:spPr>
              <a:xfrm>
                <a:off x="161764" y="4149080"/>
                <a:ext cx="4554252"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partition is tagged: for all segments we chose arbitrary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sSub>
                        <m:sSubPr>
                          <m:ctrlPr>
                            <a:rPr lang="en-US" sz="2400" b="0" i="1" smtClean="0">
                              <a:ea typeface="Myriad Pro" charset="0"/>
                              <a:cs typeface="Myriad Pro" charset="0"/>
                            </a:rPr>
                          </m:ctrlPr>
                        </m:sSubPr>
                        <m:e>
                          <m:r>
                            <a:rPr lang="en-US" sz="2400" b="0" i="1" smtClean="0">
                              <a:ea typeface="Myriad Pro" charset="0"/>
                              <a:cs typeface="Myriad Pro" charset="0"/>
                            </a:rPr>
                            <m:t>𝑡</m:t>
                          </m:r>
                        </m:e>
                        <m:sub>
                          <m:r>
                            <a:rPr lang="en-US" sz="2400" b="0" i="1" smtClean="0">
                              <a:ea typeface="Myriad Pro" charset="0"/>
                              <a:cs typeface="Myriad Pro" charset="0"/>
                            </a:rPr>
                            <m:t>𝑖</m:t>
                          </m:r>
                        </m:sub>
                      </m:sSub>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e>
                      </m:d>
                    </m:oMath>
                  </m:oMathPara>
                </a14:m>
                <a:endParaRPr lang="en-US" sz="2400" b="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Riemann sum:</a:t>
                </a:r>
              </a:p>
              <a:p>
                <a:pPr marL="0" indent="0">
                  <a:lnSpc>
                    <a:spcPts val="2700"/>
                  </a:lnSpc>
                  <a:spcBef>
                    <a:spcPts val="0"/>
                  </a:spcBef>
                  <a:spcAft>
                    <a:spcPts val="900"/>
                  </a:spcAft>
                  <a:buNone/>
                </a:pPr>
                <a:r>
                  <a:rPr lang="en-US" sz="2400" b="0" dirty="0">
                    <a:ea typeface="Myriad Pro" charset="0"/>
                    <a:cs typeface="Myriad Pro" charset="0"/>
                  </a:rPr>
                  <a:t> </a:t>
                </a:r>
                <a14:m>
                  <m:oMath xmlns:m="http://schemas.openxmlformats.org/officeDocument/2006/math">
                    <m:r>
                      <a:rPr lang="en-US" sz="2400" b="0" i="1" smtClean="0">
                        <a:ea typeface="Myriad Pro" charset="0"/>
                        <a:cs typeface="Myriad Pro" charset="0"/>
                      </a:rPr>
                      <m:t> </m:t>
                    </m:r>
                    <m:r>
                      <a:rPr lang="en-US" sz="2400" b="0" i="1" smtClean="0">
                        <a:ea typeface="Myriad Pro" charset="0"/>
                        <a:cs typeface="Myriad Pro" charset="0"/>
                      </a:rPr>
                      <m:t>𝑆</m:t>
                    </m:r>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e>
                    </m:d>
                    <m:r>
                      <a:rPr lang="en-US" sz="2400" b="0" i="1" smtClean="0">
                        <a:ea typeface="Myriad Pro" charset="0"/>
                        <a:cs typeface="Myriad Pro" charset="0"/>
                      </a:rPr>
                      <m:t>=</m:t>
                    </m:r>
                    <m:nary>
                      <m:naryPr>
                        <m:chr m:val="∑"/>
                        <m:limLoc m:val="subSup"/>
                        <m:ctrlPr>
                          <a:rPr lang="en-US" sz="2400" b="0" i="1" smtClean="0"/>
                        </m:ctrlPr>
                      </m:naryPr>
                      <m:sub>
                        <m:r>
                          <m:rPr>
                            <m:brk m:alnAt="25"/>
                          </m:rPr>
                          <a:rPr lang="en-US" sz="2400" b="0" i="1" smtClean="0"/>
                          <m:t>𝑖</m:t>
                        </m:r>
                        <m:r>
                          <a:rPr lang="en-US" sz="2400" b="0" i="1" smtClean="0"/>
                          <m:t>=1</m:t>
                        </m:r>
                      </m:sub>
                      <m:sup>
                        <m:r>
                          <a:rPr lang="en-US" sz="2400" b="0" i="1" smtClean="0"/>
                          <m:t>𝑛</m:t>
                        </m:r>
                      </m:sup>
                      <m:e>
                        <m:r>
                          <a:rPr lang="en-US" sz="2400" b="0" i="1" smtClean="0"/>
                          <m:t>𝑓</m:t>
                        </m:r>
                        <m:r>
                          <a:rPr lang="en-US" sz="2400" b="0" i="1" smtClean="0"/>
                          <m:t>(</m:t>
                        </m:r>
                        <m:sSub>
                          <m:sSubPr>
                            <m:ctrlPr>
                              <a:rPr lang="en-US" sz="2400" b="0" i="1" smtClean="0"/>
                            </m:ctrlPr>
                          </m:sSubPr>
                          <m:e>
                            <m:r>
                              <a:rPr lang="en-US" sz="2400" b="0" i="1" smtClean="0"/>
                              <m:t>𝑡</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r>
                              <a:rPr lang="en-US" sz="2400" b="0" i="1" smtClean="0"/>
                              <m:t>−1</m:t>
                            </m:r>
                          </m:sub>
                        </m:sSub>
                        <m:r>
                          <a:rPr lang="en-US" sz="2400" b="0" i="1" smtClean="0"/>
                          <m:t>)</m:t>
                        </m:r>
                      </m:e>
                    </m:nary>
                  </m:oMath>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C7674731-8F95-9946-A305-6F470DE6D883}"/>
                  </a:ext>
                </a:extLst>
              </p:cNvPr>
              <p:cNvSpPr txBox="1">
                <a:spLocks noRot="1" noChangeAspect="1" noMove="1" noResize="1" noEditPoints="1" noAdjustHandles="1" noChangeArrowheads="1" noChangeShapeType="1" noTextEdit="1"/>
              </p:cNvSpPr>
              <p:nvPr/>
            </p:nvSpPr>
            <p:spPr>
              <a:xfrm>
                <a:off x="161764" y="4149080"/>
                <a:ext cx="4554252" cy="2265880"/>
              </a:xfrm>
              <a:prstGeom prst="rect">
                <a:avLst/>
              </a:prstGeom>
              <a:blipFill>
                <a:blip r:embed="rId4"/>
                <a:stretch>
                  <a:fillRect l="-1944" t="-2778" b="-33889"/>
                </a:stretch>
              </a:blipFill>
              <a:ln>
                <a:solidFill>
                  <a:schemeClr val="accent1"/>
                </a:solidFill>
              </a:ln>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57B0633F-B2C6-794B-B234-3FA64D85E7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08104" y="1773716"/>
            <a:ext cx="2894453" cy="2265880"/>
          </a:xfrm>
          <a:prstGeom prst="rect">
            <a:avLst/>
          </a:prstGeom>
        </p:spPr>
      </p:pic>
      <p:sp>
        <p:nvSpPr>
          <p:cNvPr id="13" name="TextBox 12">
            <a:extLst>
              <a:ext uri="{FF2B5EF4-FFF2-40B4-BE49-F238E27FC236}">
                <a16:creationId xmlns:a16="http://schemas.microsoft.com/office/drawing/2014/main" id="{525D4ADF-0422-C14B-B3A3-E5D329921149}"/>
              </a:ext>
            </a:extLst>
          </p:cNvPr>
          <p:cNvSpPr txBox="1"/>
          <p:nvPr/>
        </p:nvSpPr>
        <p:spPr>
          <a:xfrm>
            <a:off x="5580112" y="2687458"/>
            <a:ext cx="303288" cy="369332"/>
          </a:xfrm>
          <a:prstGeom prst="rect">
            <a:avLst/>
          </a:prstGeom>
          <a:noFill/>
        </p:spPr>
        <p:txBody>
          <a:bodyPr wrap="none" rtlCol="0">
            <a:spAutoFit/>
          </a:bodyPr>
          <a:lstStyle/>
          <a:p>
            <a:r>
              <a:rPr lang="en-US" i="1" dirty="0"/>
              <a:t>a</a:t>
            </a:r>
            <a:endParaRPr lang="ru-RU" i="1" dirty="0"/>
          </a:p>
        </p:txBody>
      </p:sp>
      <p:sp>
        <p:nvSpPr>
          <p:cNvPr id="14" name="TextBox 13">
            <a:extLst>
              <a:ext uri="{FF2B5EF4-FFF2-40B4-BE49-F238E27FC236}">
                <a16:creationId xmlns:a16="http://schemas.microsoft.com/office/drawing/2014/main" id="{46DC23E7-6AE8-2145-94BA-5B49F6D1820B}"/>
              </a:ext>
            </a:extLst>
          </p:cNvPr>
          <p:cNvSpPr txBox="1"/>
          <p:nvPr/>
        </p:nvSpPr>
        <p:spPr>
          <a:xfrm>
            <a:off x="8099269" y="2687458"/>
            <a:ext cx="303288" cy="369332"/>
          </a:xfrm>
          <a:prstGeom prst="rect">
            <a:avLst/>
          </a:prstGeom>
          <a:noFill/>
        </p:spPr>
        <p:txBody>
          <a:bodyPr wrap="none" rtlCol="0">
            <a:spAutoFit/>
          </a:bodyPr>
          <a:lstStyle/>
          <a:p>
            <a:r>
              <a:rPr lang="en-US" i="1" dirty="0"/>
              <a:t>b</a:t>
            </a:r>
            <a:endParaRPr lang="ru-RU" i="1" dirty="0"/>
          </a:p>
        </p:txBody>
      </p:sp>
    </p:spTree>
    <p:extLst>
      <p:ext uri="{BB962C8B-B14F-4D97-AF65-F5344CB8AC3E}">
        <p14:creationId xmlns:p14="http://schemas.microsoft.com/office/powerpoint/2010/main" val="2703010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that we have function </a:t>
                </a:r>
                <a14:m>
                  <m:oMath xmlns:m="http://schemas.openxmlformats.org/officeDocument/2006/math">
                    <m:r>
                      <a:rPr lang="en-US" sz="2400" i="1">
                        <a:latin typeface="Cambria Math" panose="02040503050406030204" pitchFamily="18" charset="0"/>
                        <a:ea typeface="Myriad Pro" charset="0"/>
                        <a:cs typeface="Myriad Pro" charset="0"/>
                      </a:rPr>
                      <m:t>𝑓</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on the given closed segment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𝑏</m:t>
                    </m:r>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Consider the figure between the curve of the graph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oMath>
                </a14:m>
                <a:r>
                  <a:rPr lang="en-US" sz="2400" dirty="0">
                    <a:ea typeface="Myriad Pro" charset="0"/>
                    <a:cs typeface="Myriad Pro" charset="0"/>
                  </a:rPr>
                  <a:t>, lines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𝑏</m:t>
                    </m:r>
                  </m:oMath>
                </a14:m>
                <a:r>
                  <a:rPr lang="en-US" sz="2400" dirty="0">
                    <a:ea typeface="Myriad Pro" charset="0"/>
                    <a:cs typeface="Myriad Pro" charset="0"/>
                  </a:rPr>
                  <a:t> and </a:t>
                </a:r>
                <a14:m>
                  <m:oMath xmlns:m="http://schemas.openxmlformats.org/officeDocument/2006/math">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=0</m:t>
                    </m:r>
                  </m:oMath>
                </a14:m>
                <a:r>
                  <a:rPr lang="en-US" sz="2400" dirty="0">
                    <a:ea typeface="Myriad Pro" charset="0"/>
                    <a:cs typeface="Myriad Pro" charset="0"/>
                  </a:rPr>
                  <a:t>. What is the orientated area of this figure?</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069184"/>
              </a:xfrm>
              <a:prstGeom prst="rect">
                <a:avLst/>
              </a:prstGeom>
              <a:blipFill>
                <a:blip r:embed="rId2"/>
                <a:stretch>
                  <a:fillRect l="-1007" t="-5882" r="-863" b="-1764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310F5DE-292B-3549-9993-0FFC3EBDF527}"/>
                  </a:ext>
                </a:extLst>
              </p:cNvPr>
              <p:cNvSpPr txBox="1">
                <a:spLocks/>
              </p:cNvSpPr>
              <p:nvPr/>
            </p:nvSpPr>
            <p:spPr>
              <a:xfrm>
                <a:off x="161764" y="1739184"/>
                <a:ext cx="4554252"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Consider the </a:t>
                </a:r>
                <a:r>
                  <a:rPr lang="en-US" sz="2400" dirty="0">
                    <a:solidFill>
                      <a:srgbClr val="C00000"/>
                    </a:solidFill>
                    <a:ea typeface="Myriad Pro" charset="0"/>
                    <a:cs typeface="Myriad Pro" charset="0"/>
                  </a:rPr>
                  <a:t>partition</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𝜏</m:t>
                    </m:r>
                  </m:oMath>
                </a14:m>
                <a:r>
                  <a:rPr lang="en-US" sz="2400" dirty="0">
                    <a:ea typeface="Myriad Pro" charset="0"/>
                    <a:cs typeface="Myriad Pro" charset="0"/>
                  </a:rPr>
                  <a:t> of the segment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𝑎</m:t>
                      </m:r>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0</m:t>
                          </m:r>
                        </m:sub>
                      </m:sSub>
                      <m:r>
                        <a:rPr lang="en-US" sz="2400" b="0" i="1" smtClean="0">
                          <a:ea typeface="Myriad Pro" charset="0"/>
                          <a:cs typeface="Myriad Pro" charset="0"/>
                        </a:rPr>
                        <m: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1</m:t>
                          </m:r>
                        </m:sub>
                      </m:sSub>
                      <m:r>
                        <a:rPr lang="en-US" sz="2400" b="0" i="1" smtClean="0">
                          <a:ea typeface="Myriad Pro" charset="0"/>
                          <a:cs typeface="Myriad Pro" charset="0"/>
                        </a:rPr>
                        <m:t>&lt;…&lt;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𝑛</m:t>
                          </m:r>
                        </m:sub>
                      </m:sSub>
                      <m:r>
                        <a:rPr lang="en-US" sz="2400" b="0" i="1" smtClean="0">
                          <a:ea typeface="Myriad Pro" charset="0"/>
                          <a:cs typeface="Myriad Pro" charset="0"/>
                        </a:rPr>
                        <m:t>=</m:t>
                      </m:r>
                      <m:r>
                        <a:rPr lang="en-US" sz="2400" b="0" i="1" smtClean="0">
                          <a:ea typeface="Myriad Pro" charset="0"/>
                          <a:cs typeface="Myriad Pro" charset="0"/>
                        </a:rPr>
                        <m:t>𝑏</m:t>
                      </m:r>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The </a:t>
                </a:r>
                <a:r>
                  <a:rPr lang="en-US" sz="2400" dirty="0">
                    <a:solidFill>
                      <a:srgbClr val="C00000"/>
                    </a:solidFill>
                    <a:ea typeface="Myriad Pro" charset="0"/>
                    <a:cs typeface="Myriad Pro" charset="0"/>
                  </a:rPr>
                  <a:t>diameter</a:t>
                </a:r>
                <a:r>
                  <a:rPr lang="en-US" sz="2400" dirty="0">
                    <a:ea typeface="Myriad Pro" charset="0"/>
                    <a:cs typeface="Myriad Pro" charset="0"/>
                  </a:rPr>
                  <a:t> of the partition:</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𝑑</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max</m:t>
                              </m:r>
                            </m:e>
                            <m:lim>
                              <m:r>
                                <a:rPr lang="en-US" sz="2400" b="0" i="1" smtClean="0">
                                  <a:ea typeface="Myriad Pro" charset="0"/>
                                  <a:cs typeface="Myriad Pro" charset="0"/>
                                </a:rPr>
                                <m:t>𝑖</m:t>
                              </m:r>
                            </m:lim>
                          </m:limLow>
                        </m:fName>
                        <m:e>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A310F5DE-292B-3549-9993-0FFC3EBDF527}"/>
                  </a:ext>
                </a:extLst>
              </p:cNvPr>
              <p:cNvSpPr txBox="1">
                <a:spLocks noRot="1" noChangeAspect="1" noMove="1" noResize="1" noEditPoints="1" noAdjustHandles="1" noChangeArrowheads="1" noChangeShapeType="1" noTextEdit="1"/>
              </p:cNvSpPr>
              <p:nvPr/>
            </p:nvSpPr>
            <p:spPr>
              <a:xfrm>
                <a:off x="161764" y="1739184"/>
                <a:ext cx="4554252" cy="2265880"/>
              </a:xfrm>
              <a:prstGeom prst="rect">
                <a:avLst/>
              </a:prstGeom>
              <a:blipFill>
                <a:blip r:embed="rId3"/>
                <a:stretch>
                  <a:fillRect l="-1944" t="-2222"/>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C7674731-8F95-9946-A305-6F470DE6D883}"/>
                  </a:ext>
                </a:extLst>
              </p:cNvPr>
              <p:cNvSpPr txBox="1">
                <a:spLocks/>
              </p:cNvSpPr>
              <p:nvPr/>
            </p:nvSpPr>
            <p:spPr>
              <a:xfrm>
                <a:off x="161764" y="4149080"/>
                <a:ext cx="4554252"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partition is tagged: for all segments we chose arbitrary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sSub>
                        <m:sSubPr>
                          <m:ctrlPr>
                            <a:rPr lang="en-US" sz="2400" b="0" i="1" smtClean="0">
                              <a:ea typeface="Myriad Pro" charset="0"/>
                              <a:cs typeface="Myriad Pro" charset="0"/>
                            </a:rPr>
                          </m:ctrlPr>
                        </m:sSubPr>
                        <m:e>
                          <m:r>
                            <a:rPr lang="en-US" sz="2400" b="0" i="1" smtClean="0">
                              <a:ea typeface="Myriad Pro" charset="0"/>
                              <a:cs typeface="Myriad Pro" charset="0"/>
                            </a:rPr>
                            <m:t>𝑡</m:t>
                          </m:r>
                        </m:e>
                        <m:sub>
                          <m:r>
                            <a:rPr lang="en-US" sz="2400" b="0" i="1" smtClean="0">
                              <a:ea typeface="Myriad Pro" charset="0"/>
                              <a:cs typeface="Myriad Pro" charset="0"/>
                            </a:rPr>
                            <m:t>𝑖</m:t>
                          </m:r>
                        </m:sub>
                      </m:sSub>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e>
                      </m:d>
                    </m:oMath>
                  </m:oMathPara>
                </a14:m>
                <a:endParaRPr lang="en-US" sz="2400" b="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Riemann sum:</a:t>
                </a:r>
              </a:p>
              <a:p>
                <a:pPr marL="0" indent="0">
                  <a:lnSpc>
                    <a:spcPts val="2700"/>
                  </a:lnSpc>
                  <a:spcBef>
                    <a:spcPts val="0"/>
                  </a:spcBef>
                  <a:spcAft>
                    <a:spcPts val="900"/>
                  </a:spcAft>
                  <a:buNone/>
                </a:pPr>
                <a:r>
                  <a:rPr lang="en-US" sz="2400" b="0" dirty="0">
                    <a:ea typeface="Myriad Pro" charset="0"/>
                    <a:cs typeface="Myriad Pro" charset="0"/>
                  </a:rPr>
                  <a:t> </a:t>
                </a:r>
                <a14:m>
                  <m:oMath xmlns:m="http://schemas.openxmlformats.org/officeDocument/2006/math">
                    <m:r>
                      <a:rPr lang="en-US" sz="2400" b="0" i="1" smtClean="0">
                        <a:ea typeface="Myriad Pro" charset="0"/>
                        <a:cs typeface="Myriad Pro" charset="0"/>
                      </a:rPr>
                      <m:t> </m:t>
                    </m:r>
                    <m:r>
                      <a:rPr lang="en-US" sz="2400" b="0" i="1" smtClean="0">
                        <a:ea typeface="Myriad Pro" charset="0"/>
                        <a:cs typeface="Myriad Pro" charset="0"/>
                      </a:rPr>
                      <m:t>𝑆</m:t>
                    </m:r>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e>
                    </m:d>
                    <m:r>
                      <a:rPr lang="en-US" sz="2400" b="0" i="1" smtClean="0">
                        <a:ea typeface="Myriad Pro" charset="0"/>
                        <a:cs typeface="Myriad Pro" charset="0"/>
                      </a:rPr>
                      <m:t>=</m:t>
                    </m:r>
                    <m:nary>
                      <m:naryPr>
                        <m:chr m:val="∑"/>
                        <m:limLoc m:val="subSup"/>
                        <m:ctrlPr>
                          <a:rPr lang="en-US" sz="2400" b="0" i="1" smtClean="0"/>
                        </m:ctrlPr>
                      </m:naryPr>
                      <m:sub>
                        <m:r>
                          <m:rPr>
                            <m:brk m:alnAt="25"/>
                          </m:rPr>
                          <a:rPr lang="en-US" sz="2400" b="0" i="1" smtClean="0"/>
                          <m:t>𝑖</m:t>
                        </m:r>
                        <m:r>
                          <a:rPr lang="en-US" sz="2400" b="0" i="1" smtClean="0"/>
                          <m:t>=1</m:t>
                        </m:r>
                      </m:sub>
                      <m:sup>
                        <m:r>
                          <a:rPr lang="en-US" sz="2400" b="0" i="1" smtClean="0"/>
                          <m:t>𝑛</m:t>
                        </m:r>
                      </m:sup>
                      <m:e>
                        <m:r>
                          <a:rPr lang="en-US" sz="2400" b="0" i="1" smtClean="0"/>
                          <m:t>𝑓</m:t>
                        </m:r>
                        <m:r>
                          <a:rPr lang="en-US" sz="2400" b="0" i="1" smtClean="0"/>
                          <m:t>(</m:t>
                        </m:r>
                        <m:sSub>
                          <m:sSubPr>
                            <m:ctrlPr>
                              <a:rPr lang="en-US" sz="2400" b="0" i="1" smtClean="0"/>
                            </m:ctrlPr>
                          </m:sSubPr>
                          <m:e>
                            <m:r>
                              <a:rPr lang="en-US" sz="2400" b="0" i="1" smtClean="0"/>
                              <m:t>𝑡</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r>
                              <a:rPr lang="en-US" sz="2400" b="0" i="1" smtClean="0"/>
                              <m:t>−1</m:t>
                            </m:r>
                          </m:sub>
                        </m:sSub>
                        <m:r>
                          <a:rPr lang="en-US" sz="2400" b="0" i="1" smtClean="0"/>
                          <m:t>)</m:t>
                        </m:r>
                      </m:e>
                    </m:nary>
                  </m:oMath>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C7674731-8F95-9946-A305-6F470DE6D883}"/>
                  </a:ext>
                </a:extLst>
              </p:cNvPr>
              <p:cNvSpPr txBox="1">
                <a:spLocks noRot="1" noChangeAspect="1" noMove="1" noResize="1" noEditPoints="1" noAdjustHandles="1" noChangeArrowheads="1" noChangeShapeType="1" noTextEdit="1"/>
              </p:cNvSpPr>
              <p:nvPr/>
            </p:nvSpPr>
            <p:spPr>
              <a:xfrm>
                <a:off x="161764" y="4149080"/>
                <a:ext cx="4554252" cy="2265880"/>
              </a:xfrm>
              <a:prstGeom prst="rect">
                <a:avLst/>
              </a:prstGeom>
              <a:blipFill>
                <a:blip r:embed="rId4"/>
                <a:stretch>
                  <a:fillRect l="-1944" t="-2778" b="-33889"/>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BF74592C-D029-8B42-88FC-D70E2B31F3D4}"/>
                  </a:ext>
                </a:extLst>
              </p:cNvPr>
              <p:cNvSpPr txBox="1">
                <a:spLocks/>
              </p:cNvSpPr>
              <p:nvPr/>
            </p:nvSpPr>
            <p:spPr>
              <a:xfrm>
                <a:off x="4860032" y="4149080"/>
                <a:ext cx="4122204" cy="22658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Function is called integrable if the limit called </a:t>
                </a:r>
                <a:r>
                  <a:rPr lang="en-US" sz="2400" dirty="0">
                    <a:solidFill>
                      <a:srgbClr val="C00000"/>
                    </a:solidFill>
                    <a:ea typeface="Myriad Pro" charset="0"/>
                    <a:cs typeface="Myriad Pro" charset="0"/>
                  </a:rPr>
                  <a:t>definite integral</a:t>
                </a:r>
              </a:p>
              <a:p>
                <a:pPr marL="0" indent="0">
                  <a:lnSpc>
                    <a:spcPts val="2700"/>
                  </a:lnSpc>
                  <a:spcBef>
                    <a:spcPts val="0"/>
                  </a:spcBef>
                  <a:spcAft>
                    <a:spcPts val="900"/>
                  </a:spcAft>
                  <a:buNone/>
                </a:pPr>
                <a:r>
                  <a:rPr lang="en-US" sz="2400" dirty="0">
                    <a:ea typeface="Myriad Pro" charset="0"/>
                    <a:cs typeface="Myriad Pro" charset="0"/>
                  </a:rPr>
                  <a:t> </a:t>
                </a:r>
                <a14:m>
                  <m:oMath xmlns:m="http://schemas.openxmlformats.org/officeDocument/2006/math">
                    <m:func>
                      <m:funcPr>
                        <m:ctrlPr>
                          <a:rPr lang="en-US" sz="2400" i="1" smtClean="0">
                            <a:ea typeface="Myriad Pro" charset="0"/>
                            <a:cs typeface="Myriad Pro" charset="0"/>
                          </a:rPr>
                        </m:ctrlPr>
                      </m:funcPr>
                      <m:fName>
                        <m:limLow>
                          <m:limLowPr>
                            <m:ctrlPr>
                              <a:rPr lang="en-US" sz="2400" i="1" smtClean="0">
                                <a:ea typeface="Myriad Pro" charset="0"/>
                                <a:cs typeface="Myriad Pro" charset="0"/>
                              </a:rPr>
                            </m:ctrlPr>
                          </m:limLowPr>
                          <m:e>
                            <m:r>
                              <m:rPr>
                                <m:sty m:val="p"/>
                              </m:rPr>
                              <a:rPr lang="en-US" sz="2400" i="0" smtClean="0">
                                <a:ea typeface="Myriad Pro" charset="0"/>
                                <a:cs typeface="Myriad Pro" charset="0"/>
                              </a:rPr>
                              <m:t>lim</m:t>
                            </m:r>
                          </m:e>
                          <m:lim>
                            <m:r>
                              <a:rPr lang="en-US" sz="2400" b="0" i="1" smtClean="0">
                                <a:ea typeface="Myriad Pro" charset="0"/>
                                <a:cs typeface="Myriad Pro" charset="0"/>
                              </a:rPr>
                              <m:t>𝑑</m:t>
                            </m:r>
                            <m:r>
                              <a:rPr lang="en-US" sz="2400" b="0" i="1" smtClean="0">
                                <a:ea typeface="Myriad Pro" charset="0"/>
                                <a:cs typeface="Myriad Pro" charset="0"/>
                              </a:rPr>
                              <m:t>→0</m:t>
                            </m:r>
                          </m:lim>
                        </m:limLow>
                      </m:fName>
                      <m:e>
                        <m:r>
                          <a:rPr lang="en-US" sz="2400" b="0" i="1" smtClean="0">
                            <a:ea typeface="Myriad Pro" charset="0"/>
                            <a:cs typeface="Myriad Pro" charset="0"/>
                          </a:rPr>
                          <m:t>𝑆</m:t>
                        </m:r>
                        <m:r>
                          <a:rPr lang="en-US" sz="2400" b="0" i="1" smtClean="0">
                            <a:ea typeface="Myriad Pro" charset="0"/>
                            <a:cs typeface="Myriad Pro" charset="0"/>
                          </a:rPr>
                          <m:t>(</m:t>
                        </m:r>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r>
                          <a:rPr lang="en-US" sz="2400" b="0" i="1" smtClean="0">
                            <a:ea typeface="Myriad Pro" charset="0"/>
                            <a:cs typeface="Myriad Pro" charset="0"/>
                          </a:rPr>
                          <m:t>)</m:t>
                        </m:r>
                      </m:e>
                    </m:func>
                    <m:r>
                      <a:rPr lang="en-US" sz="2400" b="0" i="1" smtClean="0">
                        <a:ea typeface="Myriad Pro" charset="0"/>
                        <a:cs typeface="Myriad Pro" charset="0"/>
                      </a:rPr>
                      <m:t>=</m:t>
                    </m:r>
                    <m:nary>
                      <m:naryPr>
                        <m:ctrlPr>
                          <a:rPr lang="en-US" sz="2400" b="0" i="1" smtClean="0"/>
                        </m:ctrlPr>
                      </m:naryPr>
                      <m:sub>
                        <m:r>
                          <m:rPr>
                            <m:brk m:alnAt="23"/>
                          </m:rPr>
                          <a:rPr lang="en-US" sz="2400" b="0" i="1" smtClean="0"/>
                          <m:t>𝑎</m:t>
                        </m:r>
                      </m:sub>
                      <m:sup>
                        <m:r>
                          <a:rPr lang="en-US" sz="2400" b="0" i="1" smtClean="0"/>
                          <m:t>𝑏</m:t>
                        </m:r>
                      </m:sup>
                      <m:e>
                        <m:r>
                          <a:rPr lang="en-US" sz="2400" b="0" i="1" smtClean="0"/>
                          <m:t>𝑓</m:t>
                        </m:r>
                        <m:d>
                          <m:dPr>
                            <m:ctrlPr>
                              <a:rPr lang="en-US" sz="2400" b="0" i="1" smtClean="0"/>
                            </m:ctrlPr>
                          </m:dPr>
                          <m:e>
                            <m:r>
                              <a:rPr lang="en-US" sz="2400" b="0" i="1" smtClean="0"/>
                              <m:t>𝑥</m:t>
                            </m:r>
                          </m:e>
                        </m:d>
                        <m:r>
                          <a:rPr lang="en-US" sz="2400" b="0" i="1" smtClean="0"/>
                          <m:t>𝑑𝑥</m:t>
                        </m:r>
                      </m:e>
                    </m:nary>
                  </m:oMath>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exists independently from </a:t>
                </a:r>
                <a:r>
                  <a:rPr lang="en-US" sz="2400" i="1" dirty="0">
                    <a:ea typeface="Myriad Pro" charset="0"/>
                    <a:cs typeface="Myriad Pro" charset="0"/>
                  </a:rPr>
                  <a:t>t </a:t>
                </a:r>
                <a:r>
                  <a:rPr lang="en-US" sz="2400" dirty="0">
                    <a:ea typeface="Myriad Pro" charset="0"/>
                    <a:cs typeface="Myriad Pro" charset="0"/>
                  </a:rPr>
                  <a:t>and actual partition.</a:t>
                </a:r>
              </a:p>
            </p:txBody>
          </p:sp>
        </mc:Choice>
        <mc:Fallback>
          <p:sp>
            <p:nvSpPr>
              <p:cNvPr id="12" name="Содержимое 2">
                <a:extLst>
                  <a:ext uri="{FF2B5EF4-FFF2-40B4-BE49-F238E27FC236}">
                    <a16:creationId xmlns:a16="http://schemas.microsoft.com/office/drawing/2014/main" id="{BF74592C-D029-8B42-88FC-D70E2B31F3D4}"/>
                  </a:ext>
                </a:extLst>
              </p:cNvPr>
              <p:cNvSpPr txBox="1">
                <a:spLocks noRot="1" noChangeAspect="1" noMove="1" noResize="1" noEditPoints="1" noAdjustHandles="1" noChangeArrowheads="1" noChangeShapeType="1" noTextEdit="1"/>
              </p:cNvSpPr>
              <p:nvPr/>
            </p:nvSpPr>
            <p:spPr>
              <a:xfrm>
                <a:off x="4860032" y="4149080"/>
                <a:ext cx="4122204" cy="2265880"/>
              </a:xfrm>
              <a:prstGeom prst="rect">
                <a:avLst/>
              </a:prstGeom>
              <a:blipFill>
                <a:blip r:embed="rId5"/>
                <a:stretch>
                  <a:fillRect l="-2147" t="-2778" r="-1534" b="-2222"/>
                </a:stretch>
              </a:blipFill>
              <a:ln>
                <a:solidFill>
                  <a:schemeClr val="accent1"/>
                </a:solidFill>
              </a:ln>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2DDFC885-6703-204C-8734-77CC926BCEB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08104" y="1773716"/>
            <a:ext cx="2894453" cy="2265880"/>
          </a:xfrm>
          <a:prstGeom prst="rect">
            <a:avLst/>
          </a:prstGeom>
        </p:spPr>
      </p:pic>
      <p:sp>
        <p:nvSpPr>
          <p:cNvPr id="13" name="TextBox 12">
            <a:extLst>
              <a:ext uri="{FF2B5EF4-FFF2-40B4-BE49-F238E27FC236}">
                <a16:creationId xmlns:a16="http://schemas.microsoft.com/office/drawing/2014/main" id="{88D5ADE5-DAC0-0643-8708-A28BC378C19D}"/>
              </a:ext>
            </a:extLst>
          </p:cNvPr>
          <p:cNvSpPr txBox="1"/>
          <p:nvPr/>
        </p:nvSpPr>
        <p:spPr>
          <a:xfrm>
            <a:off x="5580112" y="2687458"/>
            <a:ext cx="303288" cy="369332"/>
          </a:xfrm>
          <a:prstGeom prst="rect">
            <a:avLst/>
          </a:prstGeom>
          <a:noFill/>
        </p:spPr>
        <p:txBody>
          <a:bodyPr wrap="none" rtlCol="0">
            <a:spAutoFit/>
          </a:bodyPr>
          <a:lstStyle/>
          <a:p>
            <a:r>
              <a:rPr lang="en-US" i="1" dirty="0"/>
              <a:t>a</a:t>
            </a:r>
            <a:endParaRPr lang="ru-RU" i="1" dirty="0"/>
          </a:p>
        </p:txBody>
      </p:sp>
      <p:sp>
        <p:nvSpPr>
          <p:cNvPr id="14" name="TextBox 13">
            <a:extLst>
              <a:ext uri="{FF2B5EF4-FFF2-40B4-BE49-F238E27FC236}">
                <a16:creationId xmlns:a16="http://schemas.microsoft.com/office/drawing/2014/main" id="{7B8D3E01-1378-8346-841C-3236850122A0}"/>
              </a:ext>
            </a:extLst>
          </p:cNvPr>
          <p:cNvSpPr txBox="1"/>
          <p:nvPr/>
        </p:nvSpPr>
        <p:spPr>
          <a:xfrm>
            <a:off x="8099269" y="2687458"/>
            <a:ext cx="303288" cy="369332"/>
          </a:xfrm>
          <a:prstGeom prst="rect">
            <a:avLst/>
          </a:prstGeom>
          <a:noFill/>
        </p:spPr>
        <p:txBody>
          <a:bodyPr wrap="none" rtlCol="0">
            <a:spAutoFit/>
          </a:bodyPr>
          <a:lstStyle/>
          <a:p>
            <a:r>
              <a:rPr lang="en-US" i="1" dirty="0"/>
              <a:t>b</a:t>
            </a:r>
            <a:endParaRPr lang="ru-RU" i="1" dirty="0"/>
          </a:p>
        </p:txBody>
      </p:sp>
    </p:spTree>
    <p:extLst>
      <p:ext uri="{BB962C8B-B14F-4D97-AF65-F5344CB8AC3E}">
        <p14:creationId xmlns:p14="http://schemas.microsoft.com/office/powerpoint/2010/main" val="2317888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start with a following puzzle: imagine, we have </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=3</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b="0" i="1" smtClean="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find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b="-9259"/>
                </a:stretch>
              </a:blipFill>
            </p:spPr>
            <p:txBody>
              <a:bodyPr/>
              <a:lstStyle/>
              <a:p>
                <a:r>
                  <a:rPr lang="ru-RU">
                    <a:noFill/>
                  </a:rPr>
                  <a:t> </a:t>
                </a:r>
              </a:p>
            </p:txBody>
          </p:sp>
        </mc:Fallback>
      </mc:AlternateContent>
    </p:spTree>
    <p:extLst>
      <p:ext uri="{BB962C8B-B14F-4D97-AF65-F5344CB8AC3E}">
        <p14:creationId xmlns:p14="http://schemas.microsoft.com/office/powerpoint/2010/main" val="4121504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65336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For any tagged partition one should consider two boundary </a:t>
                </a:r>
                <a:r>
                  <a:rPr lang="en-US" sz="2400" dirty="0" err="1">
                    <a:ea typeface="Myriad Pro" charset="0"/>
                    <a:cs typeface="Myriad Pro" charset="0"/>
                  </a:rPr>
                  <a:t>taggings</a:t>
                </a:r>
                <a:r>
                  <a:rPr lang="en-US" sz="2400" dirty="0">
                    <a:ea typeface="Myriad Pro" charset="0"/>
                    <a:cs typeface="Myriad Pro" charset="0"/>
                  </a:rPr>
                  <a:t>, called  </a:t>
                </a:r>
                <a:r>
                  <a:rPr lang="en-US" sz="2400" dirty="0" err="1">
                    <a:ea typeface="Myriad Pro" charset="0"/>
                    <a:cs typeface="Myriad Pro" charset="0"/>
                  </a:rPr>
                  <a:t>Darboux</a:t>
                </a:r>
                <a:r>
                  <a:rPr lang="en-US" sz="2400" dirty="0">
                    <a:ea typeface="Myriad Pro" charset="0"/>
                    <a:cs typeface="Myriad Pro" charset="0"/>
                  </a:rPr>
                  <a:t> sums:</a:t>
                </a:r>
              </a:p>
              <a:p>
                <a:pPr>
                  <a:lnSpc>
                    <a:spcPts val="2700"/>
                  </a:lnSpc>
                  <a:spcBef>
                    <a:spcPts val="0"/>
                  </a:spcBef>
                  <a:spcAft>
                    <a:spcPts val="900"/>
                  </a:spcAft>
                </a:pPr>
                <a:r>
                  <a:rPr lang="en-US" sz="2400" dirty="0">
                    <a:ea typeface="Myriad Pro" charset="0"/>
                    <a:cs typeface="Myriad Pro" charset="0"/>
                  </a:rPr>
                  <a:t>lower sum </a:t>
                </a:r>
                <a14:m>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𝑆</m:t>
                        </m:r>
                      </m:e>
                      <m:sup>
                        <m:r>
                          <a:rPr lang="en-US" sz="2400" b="0" i="1" smtClean="0">
                            <a:ea typeface="Myriad Pro" charset="0"/>
                            <a:cs typeface="Myriad Pro" charset="0"/>
                          </a:rPr>
                          <m:t>∗</m:t>
                        </m:r>
                      </m:sup>
                    </m:sSup>
                    <m:r>
                      <a:rPr lang="en-US" sz="2400" b="0" i="1" smtClean="0">
                        <a:ea typeface="Myriad Pro" charset="0"/>
                        <a:cs typeface="Myriad Pro" charset="0"/>
                      </a:rPr>
                      <m:t>=</m:t>
                    </m:r>
                    <m:nary>
                      <m:naryPr>
                        <m:chr m:val="∑"/>
                        <m:ctrlPr>
                          <a:rPr lang="en-US" sz="2400" b="0" i="1" smtClean="0"/>
                        </m:ctrlPr>
                      </m:naryPr>
                      <m:sub>
                        <m:r>
                          <m:rPr>
                            <m:brk m:alnAt="23"/>
                          </m:rPr>
                          <a:rPr lang="en-US" sz="2400" b="0" i="1" smtClean="0"/>
                          <m:t>𝑖</m:t>
                        </m:r>
                        <m:r>
                          <a:rPr lang="en-US" sz="2400" b="0" i="1" smtClean="0"/>
                          <m:t>=1</m:t>
                        </m:r>
                      </m:sub>
                      <m:sup>
                        <m:r>
                          <a:rPr lang="en-US" sz="2400" b="0" i="1" smtClean="0"/>
                          <m:t>𝑛</m:t>
                        </m:r>
                      </m:sup>
                      <m:e>
                        <m:sSub>
                          <m:sSubPr>
                            <m:ctrlPr>
                              <a:rPr lang="en-US" sz="2400" b="0" i="1" smtClean="0"/>
                            </m:ctrlPr>
                          </m:sSubPr>
                          <m:e>
                            <m:r>
                              <a:rPr lang="en-US" sz="2400" b="0" i="1" smtClean="0"/>
                              <m:t>𝑚</m:t>
                            </m:r>
                          </m:e>
                          <m:sub>
                            <m:r>
                              <a:rPr lang="en-US" sz="2400" b="0" i="1" smtClean="0"/>
                              <m:t>𝑖</m:t>
                            </m:r>
                          </m:sub>
                        </m:sSub>
                      </m:e>
                    </m:nary>
                    <m:r>
                      <a:rPr lang="en-US" sz="2400" b="0" i="1" smtClean="0"/>
                      <m:t>(</m:t>
                    </m:r>
                    <m:sSub>
                      <m:sSubPr>
                        <m:ctrlPr>
                          <a:rPr lang="en-US" sz="2400" b="0" i="1" smtClean="0"/>
                        </m:ctrlPr>
                      </m:sSubPr>
                      <m:e>
                        <m:r>
                          <a:rPr lang="en-US" sz="2400" b="0" i="1" smtClean="0"/>
                          <m:t>𝑥</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r>
                          <a:rPr lang="en-US" sz="2400" b="0" i="1" smtClean="0"/>
                          <m:t>−1</m:t>
                        </m:r>
                      </m:sub>
                    </m:sSub>
                    <m:r>
                      <a:rPr lang="en-US" sz="2400" b="0" i="1" smtClean="0"/>
                      <m:t>)</m:t>
                    </m:r>
                  </m:oMath>
                </a14:m>
                <a:r>
                  <a:rPr lang="en-US" sz="2400" dirty="0">
                    <a:ea typeface="Myriad Pro" charset="0"/>
                    <a:cs typeface="Myriad Pro" charset="0"/>
                  </a:rPr>
                  <a:t>, where </a:t>
                </a:r>
                <a14:m>
                  <m:oMath xmlns:m="http://schemas.openxmlformats.org/officeDocument/2006/math">
                    <m:sSub>
                      <m:sSubPr>
                        <m:ctrlPr>
                          <a:rPr lang="en-US" sz="2400" b="0" i="1" smtClean="0">
                            <a:ea typeface="Myriad Pro" charset="0"/>
                            <a:cs typeface="Myriad Pro" charset="0"/>
                          </a:rPr>
                        </m:ctrlPr>
                      </m:sSubPr>
                      <m:e>
                        <m:r>
                          <a:rPr lang="en-US" sz="2400" b="0" i="1" smtClean="0">
                            <a:ea typeface="Myriad Pro" charset="0"/>
                            <a:cs typeface="Myriad Pro" charset="0"/>
                          </a:rPr>
                          <m:t>𝑚</m:t>
                        </m:r>
                      </m:e>
                      <m:sub>
                        <m:r>
                          <a:rPr lang="en-US" sz="2400" b="0" i="1" smtClean="0">
                            <a:ea typeface="Myriad Pro" charset="0"/>
                            <a:cs typeface="Myriad Pro" charset="0"/>
                          </a:rPr>
                          <m:t>𝑖</m:t>
                        </m:r>
                      </m:sub>
                    </m:sSub>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inf</m:t>
                            </m:r>
                          </m:e>
                          <m:lim>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r>
                          <a:rPr lang="en-US" sz="2400" b="0" i="1" smtClean="0">
                            <a:ea typeface="Myriad Pro" charset="0"/>
                            <a:cs typeface="Myriad Pro" charset="0"/>
                          </a:rPr>
                          <m:t>)</m:t>
                        </m:r>
                      </m:e>
                    </m:func>
                  </m:oMath>
                </a14:m>
                <a:r>
                  <a:rPr lang="en-US" sz="2400" dirty="0">
                    <a:ea typeface="Myriad Pro" charset="0"/>
                    <a:cs typeface="Myriad Pro" charset="0"/>
                  </a:rPr>
                  <a:t> </a:t>
                </a:r>
              </a:p>
              <a:p>
                <a:pPr>
                  <a:lnSpc>
                    <a:spcPts val="2700"/>
                  </a:lnSpc>
                  <a:spcBef>
                    <a:spcPts val="0"/>
                  </a:spcBef>
                  <a:spcAft>
                    <a:spcPts val="900"/>
                  </a:spcAft>
                </a:pPr>
                <a:r>
                  <a:rPr lang="en-US" sz="2400" dirty="0">
                    <a:ea typeface="Myriad Pro" charset="0"/>
                    <a:cs typeface="Myriad Pro" charset="0"/>
                  </a:rPr>
                  <a:t>upper sum </a:t>
                </a:r>
                <a14:m>
                  <m:oMath xmlns:m="http://schemas.openxmlformats.org/officeDocument/2006/math">
                    <m:sSubSup>
                      <m:sSubSupPr>
                        <m:ctrlPr>
                          <a:rPr lang="en-US" sz="2400" b="0" i="1" smtClean="0">
                            <a:ea typeface="Myriad Pro" charset="0"/>
                            <a:cs typeface="Myriad Pro" charset="0"/>
                          </a:rPr>
                        </m:ctrlPr>
                      </m:sSubSupPr>
                      <m:e>
                        <m:r>
                          <a:rPr lang="en-US" sz="2400" i="1">
                            <a:ea typeface="Myriad Pro" charset="0"/>
                            <a:cs typeface="Myriad Pro" charset="0"/>
                          </a:rPr>
                          <m:t>𝑆</m:t>
                        </m:r>
                      </m:e>
                      <m:sub>
                        <m:r>
                          <a:rPr lang="en-US" sz="2400" b="0" i="1" smtClean="0">
                            <a:ea typeface="Myriad Pro" charset="0"/>
                            <a:cs typeface="Myriad Pro" charset="0"/>
                          </a:rPr>
                          <m:t>∗</m:t>
                        </m:r>
                      </m:sub>
                      <m:sup>
                        <m:r>
                          <a:rPr lang="en-US" sz="2400" b="0" i="1" smtClean="0">
                            <a:ea typeface="Myriad Pro" charset="0"/>
                            <a:cs typeface="Myriad Pro" charset="0"/>
                          </a:rPr>
                          <m:t> </m:t>
                        </m:r>
                      </m:sup>
                    </m:sSubSup>
                    <m:r>
                      <a:rPr lang="en-US" sz="2400" i="1">
                        <a:ea typeface="Myriad Pro" charset="0"/>
                        <a:cs typeface="Myriad Pro" charset="0"/>
                      </a:rPr>
                      <m:t>=</m:t>
                    </m:r>
                    <m:nary>
                      <m:naryPr>
                        <m:chr m:val="∑"/>
                        <m:ctrlPr>
                          <a:rPr lang="en-US" sz="2400" i="1"/>
                        </m:ctrlPr>
                      </m:naryPr>
                      <m:sub>
                        <m:r>
                          <m:rPr>
                            <m:brk m:alnAt="23"/>
                          </m:rPr>
                          <a:rPr lang="en-US" sz="2400" i="1"/>
                          <m:t>𝑖</m:t>
                        </m:r>
                        <m:r>
                          <a:rPr lang="en-US" sz="2400" i="1"/>
                          <m:t>=1</m:t>
                        </m:r>
                      </m:sub>
                      <m:sup>
                        <m:r>
                          <a:rPr lang="en-US" sz="2400" i="1"/>
                          <m:t>𝑛</m:t>
                        </m:r>
                      </m:sup>
                      <m:e>
                        <m:sSub>
                          <m:sSubPr>
                            <m:ctrlPr>
                              <a:rPr lang="en-US" sz="2400" i="1"/>
                            </m:ctrlPr>
                          </m:sSubPr>
                          <m:e>
                            <m:r>
                              <a:rPr lang="en-US" sz="2400" b="0" i="1" smtClean="0"/>
                              <m:t>𝑀</m:t>
                            </m:r>
                          </m:e>
                          <m:sub>
                            <m:r>
                              <a:rPr lang="en-US" sz="2400" i="1"/>
                              <m:t>𝑖</m:t>
                            </m:r>
                          </m:sub>
                        </m:sSub>
                      </m:e>
                    </m:nary>
                    <m:r>
                      <a:rPr lang="en-US" sz="2400" i="1"/>
                      <m:t>(</m:t>
                    </m:r>
                    <m:sSub>
                      <m:sSubPr>
                        <m:ctrlPr>
                          <a:rPr lang="en-US" sz="2400" i="1"/>
                        </m:ctrlPr>
                      </m:sSubPr>
                      <m:e>
                        <m:r>
                          <a:rPr lang="en-US" sz="2400" i="1"/>
                          <m:t>𝑥</m:t>
                        </m:r>
                      </m:e>
                      <m:sub>
                        <m:r>
                          <a:rPr lang="en-US" sz="2400" i="1"/>
                          <m:t>𝑖</m:t>
                        </m:r>
                      </m:sub>
                    </m:sSub>
                    <m:r>
                      <a:rPr lang="en-US" sz="2400" i="1"/>
                      <m:t>−</m:t>
                    </m:r>
                    <m:sSub>
                      <m:sSubPr>
                        <m:ctrlPr>
                          <a:rPr lang="en-US" sz="2400" i="1"/>
                        </m:ctrlPr>
                      </m:sSubPr>
                      <m:e>
                        <m:r>
                          <a:rPr lang="en-US" sz="2400" i="1"/>
                          <m:t>𝑥</m:t>
                        </m:r>
                      </m:e>
                      <m:sub>
                        <m:r>
                          <a:rPr lang="en-US" sz="2400" i="1"/>
                          <m:t>𝑖</m:t>
                        </m:r>
                        <m:r>
                          <a:rPr lang="en-US" sz="2400" i="1"/>
                          <m:t>−1</m:t>
                        </m:r>
                      </m:sub>
                    </m:sSub>
                    <m:r>
                      <a:rPr lang="en-US" sz="2400" i="1"/>
                      <m:t>)</m:t>
                    </m:r>
                  </m:oMath>
                </a14:m>
                <a:r>
                  <a:rPr lang="en-US" sz="2400" dirty="0">
                    <a:ea typeface="Myriad Pro" charset="0"/>
                    <a:cs typeface="Myriad Pro" charset="0"/>
                  </a:rPr>
                  <a:t>, where </a:t>
                </a:r>
                <a14:m>
                  <m:oMath xmlns:m="http://schemas.openxmlformats.org/officeDocument/2006/math">
                    <m:sSub>
                      <m:sSubPr>
                        <m:ctrlPr>
                          <a:rPr lang="en-US" sz="2400" i="1">
                            <a:ea typeface="Myriad Pro" charset="0"/>
                            <a:cs typeface="Myriad Pro" charset="0"/>
                          </a:rPr>
                        </m:ctrlPr>
                      </m:sSubPr>
                      <m:e>
                        <m:r>
                          <a:rPr lang="en-US" sz="2400" b="0" i="1" smtClean="0">
                            <a:ea typeface="Myriad Pro" charset="0"/>
                            <a:cs typeface="Myriad Pro" charset="0"/>
                          </a:rPr>
                          <m:t>𝑀</m:t>
                        </m:r>
                      </m:e>
                      <m:sub>
                        <m:r>
                          <a:rPr lang="en-US" sz="2400" i="1">
                            <a:ea typeface="Myriad Pro" charset="0"/>
                            <a:cs typeface="Myriad Pro" charset="0"/>
                          </a:rPr>
                          <m:t>𝑖</m:t>
                        </m:r>
                      </m:sub>
                    </m:sSub>
                    <m:r>
                      <a:rPr lang="en-US" sz="2400" i="1">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sup</m:t>
                            </m:r>
                          </m:e>
                          <m:lim>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r>
                          <a:rPr lang="en-US" sz="2400" b="0" i="1" smtClean="0">
                            <a:ea typeface="Myriad Pro" charset="0"/>
                            <a:cs typeface="Myriad Pro" charset="0"/>
                          </a:rPr>
                          <m:t>)</m:t>
                        </m:r>
                      </m:e>
                    </m:func>
                  </m:oMath>
                </a14:m>
                <a:endParaRPr lang="en-US" sz="2400" b="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Consequently, for any given partition </a:t>
                </a:r>
                <a14:m>
                  <m:oMath xmlns:m="http://schemas.openxmlformats.org/officeDocument/2006/math">
                    <m:r>
                      <a:rPr lang="en-US" sz="2400" b="0" i="1" smtClean="0">
                        <a:ea typeface="Myriad Pro" charset="0"/>
                        <a:cs typeface="Myriad Pro" charset="0"/>
                      </a:rPr>
                      <m:t>𝜏</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𝑆</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 </m:t>
                          </m:r>
                          <m:r>
                            <a:rPr lang="en-US" sz="2400" b="0" i="1" smtClean="0">
                              <a:ea typeface="Myriad Pro" charset="0"/>
                              <a:cs typeface="Myriad Pro" charset="0"/>
                            </a:rPr>
                            <m:t>𝑓</m:t>
                          </m:r>
                        </m:e>
                      </m:d>
                      <m:r>
                        <a:rPr lang="en-US" sz="2400" b="0" i="1" smtClean="0">
                          <a:ea typeface="Myriad Pro" charset="0"/>
                          <a:cs typeface="Myriad Pro" charset="0"/>
                        </a:rPr>
                        <m:t>&lt;</m:t>
                      </m:r>
                      <m:r>
                        <a:rPr lang="en-US" sz="2400" b="0" i="1" smtClean="0">
                          <a:ea typeface="Myriad Pro" charset="0"/>
                          <a:cs typeface="Myriad Pro" charset="0"/>
                        </a:rPr>
                        <m:t>𝑆</m:t>
                      </m:r>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e>
                      </m:d>
                      <m:r>
                        <a:rPr lang="en-US" sz="2400" b="0" i="1" smtClean="0">
                          <a:ea typeface="Myriad Pro" charset="0"/>
                          <a:cs typeface="Myriad Pro" charset="0"/>
                        </a:rPr>
                        <m:t>&lt;</m:t>
                      </m:r>
                      <m:sSub>
                        <m:sSubPr>
                          <m:ctrlPr>
                            <a:rPr lang="en-US" sz="2400" b="0" i="1" smtClean="0">
                              <a:ea typeface="Myriad Pro" charset="0"/>
                              <a:cs typeface="Myriad Pro" charset="0"/>
                            </a:rPr>
                          </m:ctrlPr>
                        </m:sSubPr>
                        <m:e>
                          <m:r>
                            <a:rPr lang="en-US" sz="2400" b="0" i="1" smtClean="0">
                              <a:ea typeface="Myriad Pro" charset="0"/>
                              <a:cs typeface="Myriad Pro" charset="0"/>
                            </a:rPr>
                            <m:t>𝑆</m:t>
                          </m:r>
                        </m:e>
                        <m:sub>
                          <m:r>
                            <a:rPr lang="en-US" sz="2400" b="0" i="1" smtClean="0">
                              <a:ea typeface="Myriad Pro" charset="0"/>
                              <a:cs typeface="Myriad Pro" charset="0"/>
                            </a:rPr>
                            <m:t>∗</m:t>
                          </m:r>
                        </m:sub>
                      </m:sSub>
                      <m:r>
                        <a:rPr lang="en-US" sz="2400" b="0" i="1" smtClean="0">
                          <a:ea typeface="Myriad Pro" charset="0"/>
                          <a:cs typeface="Myriad Pro" charset="0"/>
                        </a:rPr>
                        <m:t>(</m:t>
                      </m:r>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oMath>
                  </m:oMathPara>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653360"/>
              </a:xfrm>
              <a:prstGeom prst="rect">
                <a:avLst/>
              </a:prstGeom>
              <a:blipFill>
                <a:blip r:embed="rId2"/>
                <a:stretch>
                  <a:fillRect l="-1006" t="-2370" b="-474"/>
                </a:stretch>
              </a:blipFill>
              <a:ln>
                <a:solidFill>
                  <a:schemeClr val="accent1"/>
                </a:solid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0040C908-A89C-A54C-A90A-73EDC5106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3573017"/>
            <a:ext cx="3199466" cy="3115270"/>
          </a:xfrm>
          <a:prstGeom prst="rect">
            <a:avLst/>
          </a:prstGeom>
        </p:spPr>
      </p:pic>
    </p:spTree>
    <p:extLst>
      <p:ext uri="{BB962C8B-B14F-4D97-AF65-F5344CB8AC3E}">
        <p14:creationId xmlns:p14="http://schemas.microsoft.com/office/powerpoint/2010/main" val="3149847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65336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For any tagged partition one should consider two boundary </a:t>
                </a:r>
                <a:r>
                  <a:rPr lang="en-US" sz="2400" dirty="0" err="1">
                    <a:ea typeface="Myriad Pro" charset="0"/>
                    <a:cs typeface="Myriad Pro" charset="0"/>
                  </a:rPr>
                  <a:t>taggings</a:t>
                </a:r>
                <a:r>
                  <a:rPr lang="en-US" sz="2400" dirty="0">
                    <a:ea typeface="Myriad Pro" charset="0"/>
                    <a:cs typeface="Myriad Pro" charset="0"/>
                  </a:rPr>
                  <a:t>, called  </a:t>
                </a:r>
                <a:r>
                  <a:rPr lang="en-US" sz="2400" dirty="0" err="1">
                    <a:ea typeface="Myriad Pro" charset="0"/>
                    <a:cs typeface="Myriad Pro" charset="0"/>
                  </a:rPr>
                  <a:t>Darboux</a:t>
                </a:r>
                <a:r>
                  <a:rPr lang="en-US" sz="2400" dirty="0">
                    <a:ea typeface="Myriad Pro" charset="0"/>
                    <a:cs typeface="Myriad Pro" charset="0"/>
                  </a:rPr>
                  <a:t> sums:</a:t>
                </a:r>
              </a:p>
              <a:p>
                <a:pPr>
                  <a:lnSpc>
                    <a:spcPts val="2700"/>
                  </a:lnSpc>
                  <a:spcBef>
                    <a:spcPts val="0"/>
                  </a:spcBef>
                  <a:spcAft>
                    <a:spcPts val="900"/>
                  </a:spcAft>
                </a:pPr>
                <a:r>
                  <a:rPr lang="en-US" sz="2400" dirty="0">
                    <a:ea typeface="Myriad Pro" charset="0"/>
                    <a:cs typeface="Myriad Pro" charset="0"/>
                  </a:rPr>
                  <a:t>lower sum </a:t>
                </a:r>
                <a14:m>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𝑆</m:t>
                        </m:r>
                      </m:e>
                      <m:sup>
                        <m:r>
                          <a:rPr lang="en-US" sz="2400" b="0" i="1" smtClean="0">
                            <a:ea typeface="Myriad Pro" charset="0"/>
                            <a:cs typeface="Myriad Pro" charset="0"/>
                          </a:rPr>
                          <m:t>∗</m:t>
                        </m:r>
                      </m:sup>
                    </m:sSup>
                    <m:r>
                      <a:rPr lang="en-US" sz="2400" b="0" i="1" smtClean="0">
                        <a:ea typeface="Myriad Pro" charset="0"/>
                        <a:cs typeface="Myriad Pro" charset="0"/>
                      </a:rPr>
                      <m:t>=</m:t>
                    </m:r>
                    <m:nary>
                      <m:naryPr>
                        <m:chr m:val="∑"/>
                        <m:ctrlPr>
                          <a:rPr lang="en-US" sz="2400" b="0" i="1" smtClean="0"/>
                        </m:ctrlPr>
                      </m:naryPr>
                      <m:sub>
                        <m:r>
                          <m:rPr>
                            <m:brk m:alnAt="23"/>
                          </m:rPr>
                          <a:rPr lang="en-US" sz="2400" b="0" i="1" smtClean="0"/>
                          <m:t>𝑖</m:t>
                        </m:r>
                        <m:r>
                          <a:rPr lang="en-US" sz="2400" b="0" i="1" smtClean="0"/>
                          <m:t>=1</m:t>
                        </m:r>
                      </m:sub>
                      <m:sup>
                        <m:r>
                          <a:rPr lang="en-US" sz="2400" b="0" i="1" smtClean="0"/>
                          <m:t>𝑛</m:t>
                        </m:r>
                      </m:sup>
                      <m:e>
                        <m:sSub>
                          <m:sSubPr>
                            <m:ctrlPr>
                              <a:rPr lang="en-US" sz="2400" b="0" i="1" smtClean="0"/>
                            </m:ctrlPr>
                          </m:sSubPr>
                          <m:e>
                            <m:r>
                              <a:rPr lang="en-US" sz="2400" b="0" i="1" smtClean="0"/>
                              <m:t>𝑚</m:t>
                            </m:r>
                          </m:e>
                          <m:sub>
                            <m:r>
                              <a:rPr lang="en-US" sz="2400" b="0" i="1" smtClean="0"/>
                              <m:t>𝑖</m:t>
                            </m:r>
                          </m:sub>
                        </m:sSub>
                      </m:e>
                    </m:nary>
                    <m:r>
                      <a:rPr lang="en-US" sz="2400" b="0" i="1" smtClean="0"/>
                      <m:t>(</m:t>
                    </m:r>
                    <m:sSub>
                      <m:sSubPr>
                        <m:ctrlPr>
                          <a:rPr lang="en-US" sz="2400" b="0" i="1" smtClean="0"/>
                        </m:ctrlPr>
                      </m:sSubPr>
                      <m:e>
                        <m:r>
                          <a:rPr lang="en-US" sz="2400" b="0" i="1" smtClean="0"/>
                          <m:t>𝑥</m:t>
                        </m:r>
                      </m:e>
                      <m:sub>
                        <m:r>
                          <a:rPr lang="en-US" sz="2400" b="0" i="1" smtClean="0"/>
                          <m:t>𝑖</m:t>
                        </m:r>
                      </m:sub>
                    </m:sSub>
                    <m:r>
                      <a:rPr lang="en-US" sz="2400" b="0" i="1" smtClean="0"/>
                      <m:t>−</m:t>
                    </m:r>
                    <m:sSub>
                      <m:sSubPr>
                        <m:ctrlPr>
                          <a:rPr lang="en-US" sz="2400" b="0" i="1" smtClean="0"/>
                        </m:ctrlPr>
                      </m:sSubPr>
                      <m:e>
                        <m:r>
                          <a:rPr lang="en-US" sz="2400" b="0" i="1" smtClean="0"/>
                          <m:t>𝑥</m:t>
                        </m:r>
                      </m:e>
                      <m:sub>
                        <m:r>
                          <a:rPr lang="en-US" sz="2400" b="0" i="1" smtClean="0"/>
                          <m:t>𝑖</m:t>
                        </m:r>
                        <m:r>
                          <a:rPr lang="en-US" sz="2400" b="0" i="1" smtClean="0"/>
                          <m:t>−1</m:t>
                        </m:r>
                      </m:sub>
                    </m:sSub>
                    <m:r>
                      <a:rPr lang="en-US" sz="2400" b="0" i="1" smtClean="0"/>
                      <m:t>)</m:t>
                    </m:r>
                  </m:oMath>
                </a14:m>
                <a:r>
                  <a:rPr lang="en-US" sz="2400" dirty="0">
                    <a:ea typeface="Myriad Pro" charset="0"/>
                    <a:cs typeface="Myriad Pro" charset="0"/>
                  </a:rPr>
                  <a:t>, where </a:t>
                </a:r>
                <a14:m>
                  <m:oMath xmlns:m="http://schemas.openxmlformats.org/officeDocument/2006/math">
                    <m:sSub>
                      <m:sSubPr>
                        <m:ctrlPr>
                          <a:rPr lang="en-US" sz="2400" b="0" i="1" smtClean="0">
                            <a:ea typeface="Myriad Pro" charset="0"/>
                            <a:cs typeface="Myriad Pro" charset="0"/>
                          </a:rPr>
                        </m:ctrlPr>
                      </m:sSubPr>
                      <m:e>
                        <m:r>
                          <a:rPr lang="en-US" sz="2400" b="0" i="1" smtClean="0">
                            <a:ea typeface="Myriad Pro" charset="0"/>
                            <a:cs typeface="Myriad Pro" charset="0"/>
                          </a:rPr>
                          <m:t>𝑚</m:t>
                        </m:r>
                      </m:e>
                      <m:sub>
                        <m:r>
                          <a:rPr lang="en-US" sz="2400" b="0" i="1" smtClean="0">
                            <a:ea typeface="Myriad Pro" charset="0"/>
                            <a:cs typeface="Myriad Pro" charset="0"/>
                          </a:rPr>
                          <m:t>𝑖</m:t>
                        </m:r>
                      </m:sub>
                    </m:sSub>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inf</m:t>
                            </m:r>
                          </m:e>
                          <m:lim>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r>
                          <a:rPr lang="en-US" sz="2400" b="0" i="1" smtClean="0">
                            <a:ea typeface="Myriad Pro" charset="0"/>
                            <a:cs typeface="Myriad Pro" charset="0"/>
                          </a:rPr>
                          <m:t>)</m:t>
                        </m:r>
                      </m:e>
                    </m:func>
                  </m:oMath>
                </a14:m>
                <a:r>
                  <a:rPr lang="en-US" sz="2400" dirty="0">
                    <a:ea typeface="Myriad Pro" charset="0"/>
                    <a:cs typeface="Myriad Pro" charset="0"/>
                  </a:rPr>
                  <a:t> </a:t>
                </a:r>
              </a:p>
              <a:p>
                <a:pPr>
                  <a:lnSpc>
                    <a:spcPts val="2700"/>
                  </a:lnSpc>
                  <a:spcBef>
                    <a:spcPts val="0"/>
                  </a:spcBef>
                  <a:spcAft>
                    <a:spcPts val="900"/>
                  </a:spcAft>
                </a:pPr>
                <a:r>
                  <a:rPr lang="en-US" sz="2400" dirty="0">
                    <a:ea typeface="Myriad Pro" charset="0"/>
                    <a:cs typeface="Myriad Pro" charset="0"/>
                  </a:rPr>
                  <a:t>upper sum </a:t>
                </a:r>
                <a14:m>
                  <m:oMath xmlns:m="http://schemas.openxmlformats.org/officeDocument/2006/math">
                    <m:sSubSup>
                      <m:sSubSupPr>
                        <m:ctrlPr>
                          <a:rPr lang="en-US" sz="2400" b="0" i="1" smtClean="0">
                            <a:ea typeface="Myriad Pro" charset="0"/>
                            <a:cs typeface="Myriad Pro" charset="0"/>
                          </a:rPr>
                        </m:ctrlPr>
                      </m:sSubSupPr>
                      <m:e>
                        <m:r>
                          <a:rPr lang="en-US" sz="2400" i="1">
                            <a:ea typeface="Myriad Pro" charset="0"/>
                            <a:cs typeface="Myriad Pro" charset="0"/>
                          </a:rPr>
                          <m:t>𝑆</m:t>
                        </m:r>
                      </m:e>
                      <m:sub>
                        <m:r>
                          <a:rPr lang="en-US" sz="2400" b="0" i="1" smtClean="0">
                            <a:ea typeface="Myriad Pro" charset="0"/>
                            <a:cs typeface="Myriad Pro" charset="0"/>
                          </a:rPr>
                          <m:t>∗</m:t>
                        </m:r>
                      </m:sub>
                      <m:sup>
                        <m:r>
                          <a:rPr lang="en-US" sz="2400" b="0" i="1" smtClean="0">
                            <a:ea typeface="Myriad Pro" charset="0"/>
                            <a:cs typeface="Myriad Pro" charset="0"/>
                          </a:rPr>
                          <m:t> </m:t>
                        </m:r>
                      </m:sup>
                    </m:sSubSup>
                    <m:r>
                      <a:rPr lang="en-US" sz="2400" i="1">
                        <a:ea typeface="Myriad Pro" charset="0"/>
                        <a:cs typeface="Myriad Pro" charset="0"/>
                      </a:rPr>
                      <m:t>=</m:t>
                    </m:r>
                    <m:nary>
                      <m:naryPr>
                        <m:chr m:val="∑"/>
                        <m:ctrlPr>
                          <a:rPr lang="en-US" sz="2400" i="1"/>
                        </m:ctrlPr>
                      </m:naryPr>
                      <m:sub>
                        <m:r>
                          <m:rPr>
                            <m:brk m:alnAt="23"/>
                          </m:rPr>
                          <a:rPr lang="en-US" sz="2400" i="1"/>
                          <m:t>𝑖</m:t>
                        </m:r>
                        <m:r>
                          <a:rPr lang="en-US" sz="2400" i="1"/>
                          <m:t>=1</m:t>
                        </m:r>
                      </m:sub>
                      <m:sup>
                        <m:r>
                          <a:rPr lang="en-US" sz="2400" i="1"/>
                          <m:t>𝑛</m:t>
                        </m:r>
                      </m:sup>
                      <m:e>
                        <m:sSub>
                          <m:sSubPr>
                            <m:ctrlPr>
                              <a:rPr lang="en-US" sz="2400" i="1"/>
                            </m:ctrlPr>
                          </m:sSubPr>
                          <m:e>
                            <m:r>
                              <a:rPr lang="en-US" sz="2400" b="0" i="1" smtClean="0"/>
                              <m:t>𝑀</m:t>
                            </m:r>
                          </m:e>
                          <m:sub>
                            <m:r>
                              <a:rPr lang="en-US" sz="2400" i="1"/>
                              <m:t>𝑖</m:t>
                            </m:r>
                          </m:sub>
                        </m:sSub>
                      </m:e>
                    </m:nary>
                    <m:r>
                      <a:rPr lang="en-US" sz="2400" i="1"/>
                      <m:t>(</m:t>
                    </m:r>
                    <m:sSub>
                      <m:sSubPr>
                        <m:ctrlPr>
                          <a:rPr lang="en-US" sz="2400" i="1"/>
                        </m:ctrlPr>
                      </m:sSubPr>
                      <m:e>
                        <m:r>
                          <a:rPr lang="en-US" sz="2400" i="1"/>
                          <m:t>𝑥</m:t>
                        </m:r>
                      </m:e>
                      <m:sub>
                        <m:r>
                          <a:rPr lang="en-US" sz="2400" i="1"/>
                          <m:t>𝑖</m:t>
                        </m:r>
                      </m:sub>
                    </m:sSub>
                    <m:r>
                      <a:rPr lang="en-US" sz="2400" i="1"/>
                      <m:t>−</m:t>
                    </m:r>
                    <m:sSub>
                      <m:sSubPr>
                        <m:ctrlPr>
                          <a:rPr lang="en-US" sz="2400" i="1"/>
                        </m:ctrlPr>
                      </m:sSubPr>
                      <m:e>
                        <m:r>
                          <a:rPr lang="en-US" sz="2400" i="1"/>
                          <m:t>𝑥</m:t>
                        </m:r>
                      </m:e>
                      <m:sub>
                        <m:r>
                          <a:rPr lang="en-US" sz="2400" i="1"/>
                          <m:t>𝑖</m:t>
                        </m:r>
                        <m:r>
                          <a:rPr lang="en-US" sz="2400" i="1"/>
                          <m:t>−1</m:t>
                        </m:r>
                      </m:sub>
                    </m:sSub>
                    <m:r>
                      <a:rPr lang="en-US" sz="2400" i="1"/>
                      <m:t>)</m:t>
                    </m:r>
                  </m:oMath>
                </a14:m>
                <a:r>
                  <a:rPr lang="en-US" sz="2400" dirty="0">
                    <a:ea typeface="Myriad Pro" charset="0"/>
                    <a:cs typeface="Myriad Pro" charset="0"/>
                  </a:rPr>
                  <a:t>, where </a:t>
                </a:r>
                <a14:m>
                  <m:oMath xmlns:m="http://schemas.openxmlformats.org/officeDocument/2006/math">
                    <m:sSub>
                      <m:sSubPr>
                        <m:ctrlPr>
                          <a:rPr lang="en-US" sz="2400" i="1">
                            <a:ea typeface="Myriad Pro" charset="0"/>
                            <a:cs typeface="Myriad Pro" charset="0"/>
                          </a:rPr>
                        </m:ctrlPr>
                      </m:sSubPr>
                      <m:e>
                        <m:r>
                          <a:rPr lang="en-US" sz="2400" b="0" i="1" smtClean="0">
                            <a:ea typeface="Myriad Pro" charset="0"/>
                            <a:cs typeface="Myriad Pro" charset="0"/>
                          </a:rPr>
                          <m:t>𝑀</m:t>
                        </m:r>
                      </m:e>
                      <m:sub>
                        <m:r>
                          <a:rPr lang="en-US" sz="2400" i="1">
                            <a:ea typeface="Myriad Pro" charset="0"/>
                            <a:cs typeface="Myriad Pro" charset="0"/>
                          </a:rPr>
                          <m:t>𝑖</m:t>
                        </m:r>
                      </m:sub>
                    </m:sSub>
                    <m:r>
                      <a:rPr lang="en-US" sz="2400" i="1">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sup</m:t>
                            </m:r>
                          </m:e>
                          <m:lim>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r>
                                  <a:rPr lang="en-US" sz="2400" b="0" i="1" smtClean="0">
                                    <a:ea typeface="Myriad Pro" charset="0"/>
                                    <a:cs typeface="Myriad Pro" charset="0"/>
                                  </a:rPr>
                                  <m:t>−1</m:t>
                                </m:r>
                              </m:sub>
                            </m:sSub>
                            <m:r>
                              <a:rPr lang="en-US" sz="2400" b="0" i="1" smtClean="0">
                                <a:ea typeface="Myriad Pro" charset="0"/>
                                <a:cs typeface="Myriad Pro" charset="0"/>
                              </a:rPr>
                              <m:t>,</m:t>
                            </m:r>
                            <m:sSub>
                              <m:sSubPr>
                                <m:ctrlPr>
                                  <a:rPr lang="en-US" sz="2400" b="0" i="1" smtClean="0">
                                    <a:ea typeface="Myriad Pro" charset="0"/>
                                    <a:cs typeface="Myriad Pro" charset="0"/>
                                  </a:rPr>
                                </m:ctrlPr>
                              </m:sSubPr>
                              <m:e>
                                <m:r>
                                  <a:rPr lang="en-US" sz="2400" b="0" i="1" smtClean="0">
                                    <a:ea typeface="Myriad Pro" charset="0"/>
                                    <a:cs typeface="Myriad Pro" charset="0"/>
                                  </a:rPr>
                                  <m:t>𝑥</m:t>
                                </m:r>
                              </m:e>
                              <m:sub>
                                <m:r>
                                  <a:rPr lang="en-US" sz="2400" b="0" i="1" smtClean="0">
                                    <a:ea typeface="Myriad Pro" charset="0"/>
                                    <a:cs typeface="Myriad Pro" charset="0"/>
                                  </a:rPr>
                                  <m:t>𝑖</m:t>
                                </m:r>
                              </m:sub>
                            </m:sSub>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r>
                          <a:rPr lang="en-US" sz="2400" b="0" i="1" smtClean="0">
                            <a:ea typeface="Myriad Pro" charset="0"/>
                            <a:cs typeface="Myriad Pro" charset="0"/>
                          </a:rPr>
                          <m:t>)</m:t>
                        </m:r>
                      </m:e>
                    </m:func>
                  </m:oMath>
                </a14:m>
                <a:endParaRPr lang="en-US" sz="2400" b="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Consequently, for any given partition </a:t>
                </a:r>
                <a14:m>
                  <m:oMath xmlns:m="http://schemas.openxmlformats.org/officeDocument/2006/math">
                    <m:r>
                      <a:rPr lang="en-US" sz="2400" b="0" i="1" smtClean="0">
                        <a:ea typeface="Myriad Pro" charset="0"/>
                        <a:cs typeface="Myriad Pro" charset="0"/>
                      </a:rPr>
                      <m:t>𝜏</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𝑆</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 </m:t>
                          </m:r>
                          <m:r>
                            <a:rPr lang="en-US" sz="2400" b="0" i="1" smtClean="0">
                              <a:ea typeface="Myriad Pro" charset="0"/>
                              <a:cs typeface="Myriad Pro" charset="0"/>
                            </a:rPr>
                            <m:t>𝑓</m:t>
                          </m:r>
                        </m:e>
                      </m:d>
                      <m:r>
                        <a:rPr lang="en-US" sz="2400" b="0" i="1" smtClean="0">
                          <a:ea typeface="Myriad Pro" charset="0"/>
                          <a:cs typeface="Myriad Pro" charset="0"/>
                        </a:rPr>
                        <m:t>&lt;</m:t>
                      </m:r>
                      <m:r>
                        <a:rPr lang="en-US" sz="2400" b="0" i="1" smtClean="0">
                          <a:ea typeface="Myriad Pro" charset="0"/>
                          <a:cs typeface="Myriad Pro" charset="0"/>
                        </a:rPr>
                        <m:t>𝑆</m:t>
                      </m:r>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e>
                      </m:d>
                      <m:r>
                        <a:rPr lang="en-US" sz="2400" b="0" i="1" smtClean="0">
                          <a:ea typeface="Myriad Pro" charset="0"/>
                          <a:cs typeface="Myriad Pro" charset="0"/>
                        </a:rPr>
                        <m:t>&lt;</m:t>
                      </m:r>
                      <m:sSub>
                        <m:sSubPr>
                          <m:ctrlPr>
                            <a:rPr lang="en-US" sz="2400" b="0" i="1" smtClean="0">
                              <a:ea typeface="Myriad Pro" charset="0"/>
                              <a:cs typeface="Myriad Pro" charset="0"/>
                            </a:rPr>
                          </m:ctrlPr>
                        </m:sSubPr>
                        <m:e>
                          <m:r>
                            <a:rPr lang="en-US" sz="2400" b="0" i="1" smtClean="0">
                              <a:ea typeface="Myriad Pro" charset="0"/>
                              <a:cs typeface="Myriad Pro" charset="0"/>
                            </a:rPr>
                            <m:t>𝑆</m:t>
                          </m:r>
                        </m:e>
                        <m:sub>
                          <m:r>
                            <a:rPr lang="en-US" sz="2400" b="0" i="1" smtClean="0">
                              <a:ea typeface="Myriad Pro" charset="0"/>
                              <a:cs typeface="Myriad Pro" charset="0"/>
                            </a:rPr>
                            <m:t>∗</m:t>
                          </m:r>
                        </m:sub>
                      </m:sSub>
                      <m:r>
                        <a:rPr lang="en-US" sz="2400" b="0" i="1" smtClean="0">
                          <a:ea typeface="Myriad Pro" charset="0"/>
                          <a:cs typeface="Myriad Pro" charset="0"/>
                        </a:rPr>
                        <m:t>(</m:t>
                      </m:r>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oMath>
                  </m:oMathPara>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653360"/>
              </a:xfrm>
              <a:prstGeom prst="rect">
                <a:avLst/>
              </a:prstGeom>
              <a:blipFill>
                <a:blip r:embed="rId2"/>
                <a:stretch>
                  <a:fillRect l="-1006" t="-2370" b="-474"/>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A2705E94-4D59-8440-B4A5-DDA5F4D879A9}"/>
                  </a:ext>
                </a:extLst>
              </p:cNvPr>
              <p:cNvSpPr txBox="1">
                <a:spLocks/>
              </p:cNvSpPr>
              <p:nvPr/>
            </p:nvSpPr>
            <p:spPr>
              <a:xfrm>
                <a:off x="161764" y="3588945"/>
                <a:ext cx="8820472" cy="265336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Dirichlet function:</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𝐷</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eqArr>
                          <m:eqArrPr>
                            <m:ctrlPr>
                              <a:rPr lang="en-US" sz="2400" b="0" i="1" smtClean="0">
                                <a:ea typeface="Myriad Pro" charset="0"/>
                                <a:cs typeface="Myriad Pro" charset="0"/>
                              </a:rPr>
                            </m:ctrlPr>
                          </m:eqArrPr>
                          <m:e>
                            <m:r>
                              <a:rPr lang="en-US" sz="2400" b="0" i="1" smtClean="0">
                                <a:ea typeface="Myriad Pro" charset="0"/>
                                <a:cs typeface="Myriad Pro" charset="0"/>
                              </a:rPr>
                              <m:t>   0</m:t>
                            </m:r>
                            <m:r>
                              <a:rPr lang="en-US" sz="2400" b="0" i="1" smtClean="0">
                                <a:ea typeface="Myriad Pro" charset="0"/>
                                <a:cs typeface="Myriad Pro" charset="0"/>
                              </a:rPr>
                              <m:t>,  </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𝑅</m:t>
                            </m:r>
                            <m:r>
                              <a:rPr lang="en-US" sz="2400" b="0" i="1" smtClean="0">
                                <a:ea typeface="Myriad Pro" charset="0"/>
                                <a:cs typeface="Myriad Pro" charset="0"/>
                              </a:rPr>
                              <m:t>\</m:t>
                            </m:r>
                            <m:r>
                              <m:rPr>
                                <m:sty m:val="p"/>
                              </m:rPr>
                              <a:rPr lang="en-US" sz="2400" b="0" i="1" smtClean="0">
                                <a:ea typeface="Myriad Pro" charset="0"/>
                                <a:cs typeface="Myriad Pro" charset="0"/>
                              </a:rPr>
                              <m:t>Q</m:t>
                            </m:r>
                            <m:r>
                              <a:rPr lang="en-US" sz="2400" b="0" i="1" smtClean="0">
                                <a:ea typeface="Myriad Pro" charset="0"/>
                                <a:cs typeface="Myriad Pro" charset="0"/>
                              </a:rPr>
                              <m:t> </m:t>
                            </m:r>
                          </m:e>
                          <m:e>
                            <m:r>
                              <a:rPr lang="en-US" sz="2400" b="0" i="1" smtClean="0">
                                <a:ea typeface="Myriad Pro" charset="0"/>
                                <a:cs typeface="Myriad Pro" charset="0"/>
                              </a:rPr>
                              <m:t>1,  </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𝑄</m:t>
                            </m:r>
                          </m:e>
                        </m:eqArr>
                      </m:e>
                    </m:d>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A2705E94-4D59-8440-B4A5-DDA5F4D879A9}"/>
                  </a:ext>
                </a:extLst>
              </p:cNvPr>
              <p:cNvSpPr txBox="1">
                <a:spLocks noRot="1" noChangeAspect="1" noMove="1" noResize="1" noEditPoints="1" noAdjustHandles="1" noChangeArrowheads="1" noChangeShapeType="1" noTextEdit="1"/>
              </p:cNvSpPr>
              <p:nvPr/>
            </p:nvSpPr>
            <p:spPr>
              <a:xfrm>
                <a:off x="161764" y="3588945"/>
                <a:ext cx="8820472" cy="2653360"/>
              </a:xfrm>
              <a:prstGeom prst="rect">
                <a:avLst/>
              </a:prstGeom>
              <a:blipFill>
                <a:blip r:embed="rId3"/>
                <a:stretch>
                  <a:fillRect l="-1007" t="-52381" b="-51429"/>
                </a:stretch>
              </a:blipFill>
              <a:ln>
                <a:no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E02BE6E4-8A70-1645-A30B-BA808D2BCC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3573017"/>
            <a:ext cx="3199466" cy="3115270"/>
          </a:xfrm>
          <a:prstGeom prst="rect">
            <a:avLst/>
          </a:prstGeom>
        </p:spPr>
      </p:pic>
    </p:spTree>
    <p:extLst>
      <p:ext uri="{BB962C8B-B14F-4D97-AF65-F5344CB8AC3E}">
        <p14:creationId xmlns:p14="http://schemas.microsoft.com/office/powerpoint/2010/main" val="209616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If we showed that you can easily come up with non-integrable function, the right idea is to provide a couple of sufficient conditions for integrability.</a:t>
            </a:r>
          </a:p>
        </p:txBody>
      </p:sp>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B0C0AE01-71BC-B545-BBFD-8BBAEEA7268C}"/>
                  </a:ext>
                </a:extLst>
              </p:cNvPr>
              <p:cNvSpPr txBox="1">
                <a:spLocks/>
              </p:cNvSpPr>
              <p:nvPr/>
            </p:nvSpPr>
            <p:spPr>
              <a:xfrm>
                <a:off x="161764" y="1844824"/>
                <a:ext cx="8820472" cy="136815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These are not criteria, but the function is integrable over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 if:</a:t>
                </a:r>
              </a:p>
              <a:p>
                <a:pPr>
                  <a:lnSpc>
                    <a:spcPts val="2700"/>
                  </a:lnSpc>
                  <a:spcBef>
                    <a:spcPts val="0"/>
                  </a:spcBef>
                  <a:spcAft>
                    <a:spcPts val="900"/>
                  </a:spcAft>
                </a:pPr>
                <a:r>
                  <a:rPr lang="en-US" sz="2400" dirty="0">
                    <a:ea typeface="Myriad Pro" charset="0"/>
                    <a:cs typeface="Myriad Pro" charset="0"/>
                  </a:rPr>
                  <a:t>The function monotonically rises or falls for all the segment;</a:t>
                </a:r>
              </a:p>
              <a:p>
                <a:pPr>
                  <a:lnSpc>
                    <a:spcPts val="2700"/>
                  </a:lnSpc>
                  <a:spcBef>
                    <a:spcPts val="0"/>
                  </a:spcBef>
                  <a:spcAft>
                    <a:spcPts val="900"/>
                  </a:spcAft>
                </a:pPr>
                <a:r>
                  <a:rPr lang="en-US" sz="2400" dirty="0">
                    <a:ea typeface="Myriad Pro" charset="0"/>
                    <a:cs typeface="Myriad Pro" charset="0"/>
                  </a:rPr>
                  <a:t>The function has no discontinuations for all the segment.</a:t>
                </a:r>
              </a:p>
            </p:txBody>
          </p:sp>
        </mc:Choice>
        <mc:Fallback>
          <p:sp>
            <p:nvSpPr>
              <p:cNvPr id="12" name="Содержимое 2">
                <a:extLst>
                  <a:ext uri="{FF2B5EF4-FFF2-40B4-BE49-F238E27FC236}">
                    <a16:creationId xmlns:a16="http://schemas.microsoft.com/office/drawing/2014/main" id="{B0C0AE01-71BC-B545-BBFD-8BBAEEA7268C}"/>
                  </a:ext>
                </a:extLst>
              </p:cNvPr>
              <p:cNvSpPr txBox="1">
                <a:spLocks noRot="1" noChangeAspect="1" noMove="1" noResize="1" noEditPoints="1" noAdjustHandles="1" noChangeArrowheads="1" noChangeShapeType="1" noTextEdit="1"/>
              </p:cNvSpPr>
              <p:nvPr/>
            </p:nvSpPr>
            <p:spPr>
              <a:xfrm>
                <a:off x="161764" y="1844824"/>
                <a:ext cx="8820472" cy="1368152"/>
              </a:xfrm>
              <a:prstGeom prst="rect">
                <a:avLst/>
              </a:prstGeom>
              <a:blipFill>
                <a:blip r:embed="rId2"/>
                <a:stretch>
                  <a:fillRect l="-1006" t="-3636" b="-7273"/>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Содержимое 2">
                <a:extLst>
                  <a:ext uri="{FF2B5EF4-FFF2-40B4-BE49-F238E27FC236}">
                    <a16:creationId xmlns:a16="http://schemas.microsoft.com/office/drawing/2014/main" id="{375F652F-A783-CA48-BA20-6536A251035D}"/>
                  </a:ext>
                </a:extLst>
              </p:cNvPr>
              <p:cNvSpPr txBox="1">
                <a:spLocks/>
              </p:cNvSpPr>
              <p:nvPr/>
            </p:nvSpPr>
            <p:spPr>
              <a:xfrm>
                <a:off x="161764" y="3356992"/>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oMath>
                </a14:m>
                <a:r>
                  <a:rPr lang="en-US" sz="2400" dirty="0">
                    <a:ea typeface="Myriad Pro" charset="0"/>
                    <a:cs typeface="Myriad Pro" charset="0"/>
                  </a:rPr>
                  <a:t>,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e>
                    </m:d>
                    <m:r>
                      <a:rPr lang="en-US" sz="2400" b="0" i="1" smtClean="0">
                        <a:ea typeface="Myriad Pro" charset="0"/>
                        <a:cs typeface="Myriad Pro" charset="0"/>
                      </a:rPr>
                      <m:t>=[0, 1]</m:t>
                    </m:r>
                  </m:oMath>
                </a14:m>
                <a:endParaRPr lang="en-US" sz="2400" dirty="0">
                  <a:ea typeface="Myriad Pro" charset="0"/>
                  <a:cs typeface="Myriad Pro" charset="0"/>
                </a:endParaRPr>
              </a:p>
            </p:txBody>
          </p:sp>
        </mc:Choice>
        <mc:Fallback>
          <p:sp>
            <p:nvSpPr>
              <p:cNvPr id="13" name="Содержимое 2">
                <a:extLst>
                  <a:ext uri="{FF2B5EF4-FFF2-40B4-BE49-F238E27FC236}">
                    <a16:creationId xmlns:a16="http://schemas.microsoft.com/office/drawing/2014/main" id="{375F652F-A783-CA48-BA20-6536A251035D}"/>
                  </a:ext>
                </a:extLst>
              </p:cNvPr>
              <p:cNvSpPr txBox="1">
                <a:spLocks noRot="1" noChangeAspect="1" noMove="1" noResize="1" noEditPoints="1" noAdjustHandles="1" noChangeArrowheads="1" noChangeShapeType="1" noTextEdit="1"/>
              </p:cNvSpPr>
              <p:nvPr/>
            </p:nvSpPr>
            <p:spPr>
              <a:xfrm>
                <a:off x="161764" y="3356992"/>
                <a:ext cx="8820472" cy="1213200"/>
              </a:xfrm>
              <a:prstGeom prst="rect">
                <a:avLst/>
              </a:prstGeom>
              <a:blipFill>
                <a:blip r:embed="rId3"/>
                <a:stretch>
                  <a:fillRect l="-1007" t="-5208"/>
                </a:stretch>
              </a:blipFill>
            </p:spPr>
            <p:txBody>
              <a:bodyPr/>
              <a:lstStyle/>
              <a:p>
                <a:r>
                  <a:rPr lang="ru-RU">
                    <a:noFill/>
                  </a:rPr>
                  <a:t> </a:t>
                </a:r>
              </a:p>
            </p:txBody>
          </p:sp>
        </mc:Fallback>
      </mc:AlternateContent>
      <p:pic>
        <p:nvPicPr>
          <p:cNvPr id="15" name="Рисунок 14">
            <a:extLst>
              <a:ext uri="{FF2B5EF4-FFF2-40B4-BE49-F238E27FC236}">
                <a16:creationId xmlns:a16="http://schemas.microsoft.com/office/drawing/2014/main" id="{B52BAD9C-DF05-AF4A-8D37-1E40CF29E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3573017"/>
            <a:ext cx="3199466" cy="3115270"/>
          </a:xfrm>
          <a:prstGeom prst="rect">
            <a:avLst/>
          </a:prstGeom>
        </p:spPr>
      </p:pic>
    </p:spTree>
    <p:extLst>
      <p:ext uri="{BB962C8B-B14F-4D97-AF65-F5344CB8AC3E}">
        <p14:creationId xmlns:p14="http://schemas.microsoft.com/office/powerpoint/2010/main" val="917120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Fundamental theorem of calculus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Once again</a:t>
            </a:r>
            <a:r>
              <a:rPr lang="ru-RU" sz="2400" dirty="0">
                <a:latin typeface="Myriad Pro" charset="0"/>
                <a:ea typeface="Myriad Pro" charset="0"/>
                <a:cs typeface="Myriad Pro" charset="0"/>
              </a:rPr>
              <a:t> </a:t>
            </a:r>
            <a:r>
              <a:rPr lang="en-US" sz="2400" dirty="0">
                <a:latin typeface="Myriad Pro" charset="0"/>
                <a:ea typeface="Myriad Pro" charset="0"/>
                <a:cs typeface="Myriad Pro" charset="0"/>
              </a:rPr>
              <a:t>we should state that nobody uses the definition. Instead, we are going to introduce the connection between </a:t>
            </a:r>
            <a:r>
              <a:rPr lang="en-US" sz="2400" dirty="0">
                <a:solidFill>
                  <a:srgbClr val="C00000"/>
                </a:solidFill>
                <a:latin typeface="Myriad Pro" charset="0"/>
                <a:ea typeface="Myriad Pro" charset="0"/>
                <a:cs typeface="Myriad Pro" charset="0"/>
              </a:rPr>
              <a:t>indefinite</a:t>
            </a:r>
            <a:r>
              <a:rPr lang="en-US" sz="2400" dirty="0">
                <a:latin typeface="Myriad Pro" charset="0"/>
                <a:ea typeface="Myriad Pro" charset="0"/>
                <a:cs typeface="Myriad Pro" charset="0"/>
              </a:rPr>
              <a:t> and </a:t>
            </a:r>
            <a:r>
              <a:rPr lang="en-US" sz="2400" dirty="0">
                <a:solidFill>
                  <a:srgbClr val="C00000"/>
                </a:solidFill>
                <a:latin typeface="Myriad Pro" charset="0"/>
                <a:ea typeface="Myriad Pro" charset="0"/>
                <a:cs typeface="Myriad Pro" charset="0"/>
              </a:rPr>
              <a:t>definite</a:t>
            </a:r>
            <a:r>
              <a:rPr lang="en-US" sz="2400" dirty="0">
                <a:latin typeface="Myriad Pro" charset="0"/>
                <a:ea typeface="Myriad Pro" charset="0"/>
                <a:cs typeface="Myriad Pro" charset="0"/>
              </a:rPr>
              <a:t> integrals here: </a:t>
            </a:r>
            <a:endParaRPr lang="en-US" sz="2400" dirty="0">
              <a:ea typeface="Myriad Pro" charset="0"/>
              <a:cs typeface="Myriad Pro" charset="0"/>
            </a:endParaRPr>
          </a:p>
        </p:txBody>
      </p:sp>
    </p:spTree>
    <p:extLst>
      <p:ext uri="{BB962C8B-B14F-4D97-AF65-F5344CB8AC3E}">
        <p14:creationId xmlns:p14="http://schemas.microsoft.com/office/powerpoint/2010/main" val="177590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Fundamental theorem of calculus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Once again</a:t>
            </a:r>
            <a:r>
              <a:rPr lang="ru-RU" sz="2400" dirty="0">
                <a:ea typeface="Myriad Pro" charset="0"/>
                <a:cs typeface="Myriad Pro" charset="0"/>
              </a:rPr>
              <a:t> </a:t>
            </a:r>
            <a:r>
              <a:rPr lang="en-US" sz="2400" dirty="0">
                <a:ea typeface="Myriad Pro" charset="0"/>
                <a:cs typeface="Myriad Pro" charset="0"/>
              </a:rPr>
              <a:t>we should state that nobody uses the definition. Instead, we are going to introduce the connection between </a:t>
            </a:r>
            <a:r>
              <a:rPr lang="en-US" sz="2400" dirty="0">
                <a:solidFill>
                  <a:srgbClr val="C00000"/>
                </a:solidFill>
                <a:ea typeface="Myriad Pro" charset="0"/>
                <a:cs typeface="Myriad Pro" charset="0"/>
              </a:rPr>
              <a:t>indefinite</a:t>
            </a:r>
            <a:r>
              <a:rPr lang="en-US" sz="2400" dirty="0">
                <a:ea typeface="Myriad Pro" charset="0"/>
                <a:cs typeface="Myriad Pro" charset="0"/>
              </a:rPr>
              <a:t> and </a:t>
            </a:r>
            <a:r>
              <a:rPr lang="en-US" sz="2400" dirty="0">
                <a:solidFill>
                  <a:srgbClr val="C00000"/>
                </a:solidFill>
                <a:ea typeface="Myriad Pro" charset="0"/>
                <a:cs typeface="Myriad Pro" charset="0"/>
              </a:rPr>
              <a:t>definite</a:t>
            </a:r>
            <a:r>
              <a:rPr lang="en-US" sz="2400" dirty="0">
                <a:ea typeface="Myriad Pro" charset="0"/>
                <a:cs typeface="Myriad Pro" charset="0"/>
              </a:rPr>
              <a:t> integrals here: </a:t>
            </a: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3618148" cy="244827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the integral with changing upper limit: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𝑥</m:t>
                        </m:r>
                      </m:sup>
                      <m:e>
                        <m:r>
                          <a:rPr lang="en-US" sz="2400" b="0" i="1" smtClean="0"/>
                          <m:t>𝑓</m:t>
                        </m:r>
                        <m:d>
                          <m:dPr>
                            <m:ctrlPr>
                              <a:rPr lang="en-US" sz="2400" i="1" smtClean="0"/>
                            </m:ctrlPr>
                          </m:dPr>
                          <m:e>
                            <m:r>
                              <a:rPr lang="en-US" sz="2400" b="0" i="1" smtClean="0"/>
                              <m:t>𝑡</m:t>
                            </m:r>
                          </m:e>
                        </m:d>
                        <m:r>
                          <a:rPr lang="en-US" sz="2400" b="0" i="1" smtClean="0"/>
                          <m:t>𝑑𝑡</m:t>
                        </m:r>
                      </m:e>
                    </m:nary>
                    <m:r>
                      <a:rPr lang="en-US" sz="2400" b="0" i="1" smtClean="0"/>
                      <m:t>=</m:t>
                    </m:r>
                    <m:r>
                      <m:rPr>
                        <m:sty m:val="p"/>
                      </m:rPr>
                      <a:rPr lang="en-US" sz="2400" b="0" i="0" smtClean="0"/>
                      <m:t>Φ</m:t>
                    </m:r>
                    <m:r>
                      <a:rPr lang="en-US" sz="2400" b="0" i="0" smtClean="0"/>
                      <m:t>(</m:t>
                    </m:r>
                    <m:r>
                      <m:rPr>
                        <m:sty m:val="p"/>
                      </m:rPr>
                      <a:rPr lang="en-US" sz="2400" b="0" i="0" smtClean="0"/>
                      <m:t>x</m:t>
                    </m:r>
                    <m:r>
                      <a:rPr lang="en-US" sz="2400" b="0" i="0" smtClean="0"/>
                      <m:t>)</m:t>
                    </m:r>
                  </m:oMath>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If the function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𝑡</m:t>
                        </m:r>
                      </m:e>
                    </m:d>
                  </m:oMath>
                </a14:m>
                <a:r>
                  <a:rPr lang="en-US" sz="2400" dirty="0">
                    <a:ea typeface="Myriad Pro" charset="0"/>
                    <a:cs typeface="Myriad Pro" charset="0"/>
                  </a:rPr>
                  <a:t> has no discontinuities, then </a:t>
                </a:r>
                <a14:m>
                  <m:oMath xmlns:m="http://schemas.openxmlformats.org/officeDocument/2006/math">
                    <m:r>
                      <m:rPr>
                        <m:sty m:val="p"/>
                      </m:rPr>
                      <a:rPr lang="en-US" sz="2400" b="0" i="0" smtClean="0">
                        <a:ea typeface="Myriad Pro" charset="0"/>
                        <a:cs typeface="Myriad Pro" charset="0"/>
                      </a:rPr>
                      <m:t>Φ</m:t>
                    </m:r>
                    <m:d>
                      <m:dPr>
                        <m:ctrlPr>
                          <a:rPr lang="en-US" sz="2400" b="0" i="1" smtClean="0">
                            <a:ea typeface="Myriad Pro" charset="0"/>
                            <a:cs typeface="Myriad Pro" charset="0"/>
                          </a:rPr>
                        </m:ctrlPr>
                      </m:dPr>
                      <m:e>
                        <m:r>
                          <a:rPr lang="en-US" sz="2400" b="0" i="1" smtClean="0">
                            <a:ea typeface="Myriad Pro" charset="0"/>
                            <a:cs typeface="Myriad Pro" charset="0"/>
                          </a:rPr>
                          <m:t>𝑥</m:t>
                        </m:r>
                      </m:e>
                    </m:d>
                  </m:oMath>
                </a14:m>
                <a:r>
                  <a:rPr lang="en-US" sz="2400" dirty="0">
                    <a:ea typeface="Myriad Pro" charset="0"/>
                    <a:cs typeface="Myriad Pro" charset="0"/>
                  </a:rPr>
                  <a:t> is differentiable. </a:t>
                </a: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3618148" cy="2448272"/>
              </a:xfrm>
              <a:prstGeom prst="rect">
                <a:avLst/>
              </a:prstGeom>
              <a:blipFill>
                <a:blip r:embed="rId2"/>
                <a:stretch>
                  <a:fillRect l="-13240" t="-2051" b="-2051"/>
                </a:stretch>
              </a:blipFill>
              <a:ln>
                <a:solidFill>
                  <a:schemeClr val="accent1"/>
                </a:solid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2A17474-A1BC-6C43-98A7-D010C5553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375" y="1844824"/>
            <a:ext cx="4686693" cy="2448272"/>
          </a:xfrm>
          <a:prstGeom prst="rect">
            <a:avLst/>
          </a:prstGeom>
        </p:spPr>
      </p:pic>
      <p:pic>
        <p:nvPicPr>
          <p:cNvPr id="4" name="Рисунок 3">
            <a:extLst>
              <a:ext uri="{FF2B5EF4-FFF2-40B4-BE49-F238E27FC236}">
                <a16:creationId xmlns:a16="http://schemas.microsoft.com/office/drawing/2014/main" id="{5C6BB900-C510-5243-BAFB-082D27BE3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75" y="3861048"/>
            <a:ext cx="4648509" cy="2746846"/>
          </a:xfrm>
          <a:prstGeom prst="rect">
            <a:avLst/>
          </a:prstGeom>
        </p:spPr>
      </p:pic>
    </p:spTree>
    <p:extLst>
      <p:ext uri="{BB962C8B-B14F-4D97-AF65-F5344CB8AC3E}">
        <p14:creationId xmlns:p14="http://schemas.microsoft.com/office/powerpoint/2010/main" val="2677719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Fundamental theorem of calculus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Once again</a:t>
            </a:r>
            <a:r>
              <a:rPr lang="ru-RU" sz="2400" dirty="0">
                <a:ea typeface="Myriad Pro" charset="0"/>
                <a:cs typeface="Myriad Pro" charset="0"/>
              </a:rPr>
              <a:t> </a:t>
            </a:r>
            <a:r>
              <a:rPr lang="en-US" sz="2400" dirty="0">
                <a:ea typeface="Myriad Pro" charset="0"/>
                <a:cs typeface="Myriad Pro" charset="0"/>
              </a:rPr>
              <a:t>we should state that nobody uses the definition. Instead, we are going to introduce the connection between </a:t>
            </a:r>
            <a:r>
              <a:rPr lang="en-US" sz="2400" dirty="0">
                <a:solidFill>
                  <a:srgbClr val="C00000"/>
                </a:solidFill>
                <a:ea typeface="Myriad Pro" charset="0"/>
                <a:cs typeface="Myriad Pro" charset="0"/>
              </a:rPr>
              <a:t>indefinite</a:t>
            </a:r>
            <a:r>
              <a:rPr lang="en-US" sz="2400" dirty="0">
                <a:ea typeface="Myriad Pro" charset="0"/>
                <a:cs typeface="Myriad Pro" charset="0"/>
              </a:rPr>
              <a:t> and </a:t>
            </a:r>
            <a:r>
              <a:rPr lang="en-US" sz="2400" dirty="0">
                <a:solidFill>
                  <a:srgbClr val="C00000"/>
                </a:solidFill>
                <a:ea typeface="Myriad Pro" charset="0"/>
                <a:cs typeface="Myriad Pro" charset="0"/>
              </a:rPr>
              <a:t>definite</a:t>
            </a:r>
            <a:r>
              <a:rPr lang="en-US" sz="2400" dirty="0">
                <a:ea typeface="Myriad Pro" charset="0"/>
                <a:cs typeface="Myriad Pro" charset="0"/>
              </a:rPr>
              <a:t> integrals here: </a:t>
            </a: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3618148" cy="244827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the integral with changing upper limit: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𝑥</m:t>
                        </m:r>
                      </m:sup>
                      <m:e>
                        <m:r>
                          <a:rPr lang="en-US" sz="2400" b="0" i="1" smtClean="0"/>
                          <m:t>𝑓</m:t>
                        </m:r>
                        <m:d>
                          <m:dPr>
                            <m:ctrlPr>
                              <a:rPr lang="en-US" sz="2400" i="1" smtClean="0"/>
                            </m:ctrlPr>
                          </m:dPr>
                          <m:e>
                            <m:r>
                              <a:rPr lang="en-US" sz="2400" b="0" i="1" smtClean="0"/>
                              <m:t>𝑡</m:t>
                            </m:r>
                          </m:e>
                        </m:d>
                        <m:r>
                          <a:rPr lang="en-US" sz="2400" b="0" i="1" smtClean="0"/>
                          <m:t>𝑑𝑡</m:t>
                        </m:r>
                      </m:e>
                    </m:nary>
                    <m:r>
                      <a:rPr lang="en-US" sz="2400" b="0" i="1" smtClean="0"/>
                      <m:t>=</m:t>
                    </m:r>
                    <m:r>
                      <m:rPr>
                        <m:sty m:val="p"/>
                      </m:rPr>
                      <a:rPr lang="en-US" sz="2400" b="0" i="0" smtClean="0"/>
                      <m:t>Φ</m:t>
                    </m:r>
                    <m:r>
                      <a:rPr lang="en-US" sz="2400" b="0" i="0" smtClean="0"/>
                      <m:t>(</m:t>
                    </m:r>
                    <m:r>
                      <m:rPr>
                        <m:sty m:val="p"/>
                      </m:rPr>
                      <a:rPr lang="en-US" sz="2400" b="0" i="0" smtClean="0"/>
                      <m:t>x</m:t>
                    </m:r>
                    <m:r>
                      <a:rPr lang="en-US" sz="2400" b="0" i="0" smtClean="0"/>
                      <m:t>)</m:t>
                    </m:r>
                  </m:oMath>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If the function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𝑡</m:t>
                        </m:r>
                      </m:e>
                    </m:d>
                  </m:oMath>
                </a14:m>
                <a:r>
                  <a:rPr lang="en-US" sz="2400" dirty="0">
                    <a:ea typeface="Myriad Pro" charset="0"/>
                    <a:cs typeface="Myriad Pro" charset="0"/>
                  </a:rPr>
                  <a:t> has no discontinuities, then </a:t>
                </a:r>
                <a14:m>
                  <m:oMath xmlns:m="http://schemas.openxmlformats.org/officeDocument/2006/math">
                    <m:r>
                      <m:rPr>
                        <m:sty m:val="p"/>
                      </m:rPr>
                      <a:rPr lang="en-US" sz="2400" b="0" i="0" smtClean="0">
                        <a:ea typeface="Myriad Pro" charset="0"/>
                        <a:cs typeface="Myriad Pro" charset="0"/>
                      </a:rPr>
                      <m:t>Φ</m:t>
                    </m:r>
                    <m:d>
                      <m:dPr>
                        <m:ctrlPr>
                          <a:rPr lang="en-US" sz="2400" b="0" i="1" smtClean="0">
                            <a:ea typeface="Myriad Pro" charset="0"/>
                            <a:cs typeface="Myriad Pro" charset="0"/>
                          </a:rPr>
                        </m:ctrlPr>
                      </m:dPr>
                      <m:e>
                        <m:r>
                          <a:rPr lang="en-US" sz="2400" b="0" i="1" smtClean="0">
                            <a:ea typeface="Myriad Pro" charset="0"/>
                            <a:cs typeface="Myriad Pro" charset="0"/>
                          </a:rPr>
                          <m:t>𝑥</m:t>
                        </m:r>
                      </m:e>
                    </m:d>
                  </m:oMath>
                </a14:m>
                <a:r>
                  <a:rPr lang="en-US" sz="2400" dirty="0">
                    <a:ea typeface="Myriad Pro" charset="0"/>
                    <a:cs typeface="Myriad Pro" charset="0"/>
                  </a:rPr>
                  <a:t> is differentiable. </a:t>
                </a: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3618148" cy="2448272"/>
              </a:xfrm>
              <a:prstGeom prst="rect">
                <a:avLst/>
              </a:prstGeom>
              <a:blipFill>
                <a:blip r:embed="rId2"/>
                <a:stretch>
                  <a:fillRect l="-13240" t="-2051" b="-2051"/>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824B8168-B3D1-AF4D-8351-23B36E158306}"/>
                  </a:ext>
                </a:extLst>
              </p:cNvPr>
              <p:cNvSpPr txBox="1">
                <a:spLocks/>
              </p:cNvSpPr>
              <p:nvPr/>
            </p:nvSpPr>
            <p:spPr>
              <a:xfrm>
                <a:off x="146932" y="4437112"/>
                <a:ext cx="3632980" cy="136815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Moreover, it is antiderivative!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 </a:t>
                </a:r>
                <a14:m>
                  <m:oMath xmlns:m="http://schemas.openxmlformats.org/officeDocument/2006/math">
                    <m:sSup>
                      <m:sSupPr>
                        <m:ctrlPr>
                          <a:rPr lang="en-US" sz="2400" b="0" i="1" smtClean="0"/>
                        </m:ctrlPr>
                      </m:sSupPr>
                      <m:e>
                        <m:d>
                          <m:dPr>
                            <m:ctrlPr>
                              <a:rPr lang="en-US" sz="2400" b="0" i="0" smtClean="0"/>
                            </m:ctrlPr>
                          </m:dPr>
                          <m:e>
                            <m:nary>
                              <m:naryPr>
                                <m:ctrlPr>
                                  <a:rPr lang="en-US" sz="2400" i="1" smtClean="0"/>
                                </m:ctrlPr>
                              </m:naryPr>
                              <m:sub>
                                <m:r>
                                  <m:rPr>
                                    <m:brk m:alnAt="23"/>
                                  </m:rPr>
                                  <a:rPr lang="en-US" sz="2400" b="0" i="1" smtClean="0"/>
                                  <m:t>𝑎</m:t>
                                </m:r>
                              </m:sub>
                              <m:sup>
                                <m:r>
                                  <a:rPr lang="en-US" sz="2400" b="0" i="1" smtClean="0"/>
                                  <m:t>𝑥</m:t>
                                </m:r>
                              </m:sup>
                              <m:e>
                                <m:r>
                                  <a:rPr lang="en-US" sz="2400" b="0" i="1" smtClean="0"/>
                                  <m:t>𝑓</m:t>
                                </m:r>
                                <m:d>
                                  <m:dPr>
                                    <m:ctrlPr>
                                      <a:rPr lang="en-US" sz="2400" i="1" smtClean="0"/>
                                    </m:ctrlPr>
                                  </m:dPr>
                                  <m:e>
                                    <m:r>
                                      <a:rPr lang="en-US" sz="2400" b="0" i="1" smtClean="0"/>
                                      <m:t>𝑡</m:t>
                                    </m:r>
                                  </m:e>
                                </m:d>
                                <m:r>
                                  <a:rPr lang="en-US" sz="2400" b="0" i="1" smtClean="0"/>
                                  <m:t>𝑑𝑡</m:t>
                                </m:r>
                              </m:e>
                            </m:nary>
                          </m:e>
                        </m:d>
                      </m:e>
                      <m:sup>
                        <m:r>
                          <a:rPr lang="en-US" sz="2400" b="0" i="1" smtClean="0"/>
                          <m:t>′</m:t>
                        </m:r>
                      </m:sup>
                    </m:sSup>
                    <m:r>
                      <a:rPr lang="en-US" sz="2400" b="0" i="1" smtClean="0"/>
                      <m:t>=</m:t>
                    </m:r>
                    <m:r>
                      <m:rPr>
                        <m:sty m:val="p"/>
                      </m:rPr>
                      <a:rPr lang="en-US" sz="2400" b="0" i="0" smtClean="0"/>
                      <m:t>f</m:t>
                    </m:r>
                    <m:r>
                      <a:rPr lang="en-US" sz="2400" b="0" i="0" smtClean="0"/>
                      <m:t>(</m:t>
                    </m:r>
                    <m:r>
                      <m:rPr>
                        <m:sty m:val="p"/>
                      </m:rPr>
                      <a:rPr lang="en-US" sz="2400" b="0" i="0" smtClean="0"/>
                      <m:t>x</m:t>
                    </m:r>
                    <m:r>
                      <a:rPr lang="en-US" sz="2400" b="0" i="0" smtClean="0"/>
                      <m:t>)</m:t>
                    </m:r>
                  </m:oMath>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824B8168-B3D1-AF4D-8351-23B36E158306}"/>
                  </a:ext>
                </a:extLst>
              </p:cNvPr>
              <p:cNvSpPr txBox="1">
                <a:spLocks noRot="1" noChangeAspect="1" noMove="1" noResize="1" noEditPoints="1" noAdjustHandles="1" noChangeArrowheads="1" noChangeShapeType="1" noTextEdit="1"/>
              </p:cNvSpPr>
              <p:nvPr/>
            </p:nvSpPr>
            <p:spPr>
              <a:xfrm>
                <a:off x="146932" y="4437112"/>
                <a:ext cx="3632980" cy="1368152"/>
              </a:xfrm>
              <a:prstGeom prst="rect">
                <a:avLst/>
              </a:prstGeom>
              <a:blipFill>
                <a:blip r:embed="rId3"/>
                <a:stretch>
                  <a:fillRect l="-10105" t="-3636" b="-68182"/>
                </a:stretch>
              </a:blipFill>
              <a:ln>
                <a:solidFill>
                  <a:schemeClr val="accent1"/>
                </a:solid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82A17474-A1BC-6C43-98A7-D010C5553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75" y="1844824"/>
            <a:ext cx="4686693" cy="2448272"/>
          </a:xfrm>
          <a:prstGeom prst="rect">
            <a:avLst/>
          </a:prstGeom>
        </p:spPr>
      </p:pic>
      <p:pic>
        <p:nvPicPr>
          <p:cNvPr id="7" name="Рисунок 6">
            <a:extLst>
              <a:ext uri="{FF2B5EF4-FFF2-40B4-BE49-F238E27FC236}">
                <a16:creationId xmlns:a16="http://schemas.microsoft.com/office/drawing/2014/main" id="{B87EE7F3-6DEF-094E-9110-8B36CC50A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375" y="3861048"/>
            <a:ext cx="4648509" cy="2746846"/>
          </a:xfrm>
          <a:prstGeom prst="rect">
            <a:avLst/>
          </a:prstGeom>
        </p:spPr>
      </p:pic>
    </p:spTree>
    <p:extLst>
      <p:ext uri="{BB962C8B-B14F-4D97-AF65-F5344CB8AC3E}">
        <p14:creationId xmlns:p14="http://schemas.microsoft.com/office/powerpoint/2010/main" val="2978381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Fundamental theorem of calculus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Take a look at our integral:  </a:t>
                </a:r>
                <a14:m>
                  <m:oMath xmlns:m="http://schemas.openxmlformats.org/officeDocument/2006/math">
                    <m:nary>
                      <m:naryPr>
                        <m:ctrlPr>
                          <a:rPr lang="en-US" sz="2400" b="1" i="1" smtClean="0"/>
                        </m:ctrlPr>
                      </m:naryPr>
                      <m:sub>
                        <m:r>
                          <m:rPr>
                            <m:brk m:alnAt="23"/>
                          </m:rPr>
                          <a:rPr lang="en-US" sz="2400" b="1" i="1" smtClean="0"/>
                          <m:t>𝒂</m:t>
                        </m:r>
                      </m:sub>
                      <m:sup>
                        <m:r>
                          <a:rPr lang="en-US" sz="2400" b="1" i="1" smtClean="0"/>
                          <m:t>𝒃</m:t>
                        </m:r>
                      </m:sup>
                      <m:e>
                        <m:r>
                          <a:rPr lang="en-US" sz="2400" b="1" i="1" smtClean="0"/>
                          <m:t>𝒇</m:t>
                        </m:r>
                        <m:d>
                          <m:dPr>
                            <m:ctrlPr>
                              <a:rPr lang="en-US" sz="2400" b="1" i="1" smtClean="0"/>
                            </m:ctrlPr>
                          </m:dPr>
                          <m:e>
                            <m:r>
                              <a:rPr lang="en-US" sz="2400" b="1" i="1" smtClean="0"/>
                              <m:t>𝒕</m:t>
                            </m:r>
                          </m:e>
                        </m:d>
                        <m:r>
                          <a:rPr lang="en-US" sz="2400" b="1" i="1" smtClean="0"/>
                          <m:t>𝒅𝒕</m:t>
                        </m:r>
                        <m:r>
                          <a:rPr lang="en-US" sz="2400" b="1" i="1" smtClean="0"/>
                          <m:t>=</m:t>
                        </m:r>
                        <m:r>
                          <a:rPr lang="en-US" sz="2400" b="1" i="0" smtClean="0"/>
                          <m:t>𝚽</m:t>
                        </m:r>
                        <m:r>
                          <a:rPr lang="en-US" sz="2400" b="1" i="1" smtClean="0"/>
                          <m:t>(</m:t>
                        </m:r>
                        <m:r>
                          <a:rPr lang="en-US" sz="2400" b="1" i="1" smtClean="0"/>
                          <m:t>𝒃</m:t>
                        </m:r>
                        <m:r>
                          <a:rPr lang="en-US" sz="2400" b="1" i="1" smtClean="0"/>
                          <m:t>)</m:t>
                        </m:r>
                      </m:e>
                    </m:nary>
                  </m:oMath>
                </a14:m>
                <a:r>
                  <a:rPr lang="en-US" sz="2400" dirty="0">
                    <a:ea typeface="Myriad Pro" charset="0"/>
                    <a:cs typeface="Myriad Pro" charset="0"/>
                  </a:rPr>
                  <a: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That’s nice, but what antiderivative it is exactly? Remember: they all differ by constant shift!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213200"/>
              </a:xfrm>
              <a:prstGeom prst="rect">
                <a:avLst/>
              </a:prstGeom>
              <a:blipFill>
                <a:blip r:embed="rId2"/>
                <a:stretch>
                  <a:fillRect l="-1007" t="-62500" b="-2604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Содержимое 2">
                <a:extLst>
                  <a:ext uri="{FF2B5EF4-FFF2-40B4-BE49-F238E27FC236}">
                    <a16:creationId xmlns:a16="http://schemas.microsoft.com/office/drawing/2014/main" id="{6A9F060E-979A-AE4E-9203-B9142EF11A6D}"/>
                  </a:ext>
                </a:extLst>
              </p:cNvPr>
              <p:cNvSpPr txBox="1">
                <a:spLocks/>
              </p:cNvSpPr>
              <p:nvPr/>
            </p:nvSpPr>
            <p:spPr>
              <a:xfrm>
                <a:off x="161764" y="1855760"/>
                <a:ext cx="8820472" cy="265336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actually do know something about this antiderivative: </a:t>
                </a:r>
                <a14:m>
                  <m:oMath xmlns:m="http://schemas.openxmlformats.org/officeDocument/2006/math">
                    <m:r>
                      <m:rPr>
                        <m:sty m:val="p"/>
                      </m:rPr>
                      <a:rPr lang="en-US" sz="2400" b="0" i="0" smtClean="0">
                        <a:ea typeface="Myriad Pro" charset="0"/>
                        <a:cs typeface="Myriad Pro" charset="0"/>
                      </a:rPr>
                      <m:t>Φ</m:t>
                    </m:r>
                    <m:d>
                      <m:dPr>
                        <m:ctrlPr>
                          <a:rPr lang="en-US" sz="2400" b="0" i="1" smtClean="0">
                            <a:ea typeface="Myriad Pro" charset="0"/>
                            <a:cs typeface="Myriad Pro" charset="0"/>
                          </a:rPr>
                        </m:ctrlPr>
                      </m:dPr>
                      <m:e>
                        <m:r>
                          <a:rPr lang="en-US" sz="2400" b="0" i="1" smtClean="0">
                            <a:ea typeface="Myriad Pro" charset="0"/>
                            <a:cs typeface="Myriad Pro" charset="0"/>
                          </a:rPr>
                          <m:t>𝑎</m:t>
                        </m:r>
                      </m:e>
                    </m:d>
                    <m:r>
                      <a:rPr lang="en-US" sz="2400" b="0" i="1" smtClean="0">
                        <a:ea typeface="Myriad Pro" charset="0"/>
                        <a:cs typeface="Myriad Pro" charset="0"/>
                      </a:rPr>
                      <m:t>=0</m:t>
                    </m:r>
                  </m:oMath>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Thus to generalize our theorem we can come up with following:</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If the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does not have discontinuities on the segment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e>
                    </m:d>
                  </m:oMath>
                </a14:m>
                <a:r>
                  <a:rPr lang="en-US" sz="2400" dirty="0">
                    <a:ea typeface="Myriad Pro" charset="0"/>
                    <a:cs typeface="Myriad Pro" charset="0"/>
                  </a:rPr>
                  <a:t> and </a:t>
                </a:r>
                <a14:m>
                  <m:oMath xmlns:m="http://schemas.openxmlformats.org/officeDocument/2006/math">
                    <m:r>
                      <a:rPr lang="en-US" sz="2400" b="0" i="1" smtClean="0">
                        <a:ea typeface="Myriad Pro" charset="0"/>
                        <a:cs typeface="Myriad Pro" charset="0"/>
                      </a:rPr>
                      <m:t>𝐹</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its any antiderivative, then:</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nary>
                        <m:naryPr>
                          <m:ctrlPr>
                            <a:rPr lang="en-US" sz="2400" i="1" smtClean="0"/>
                          </m:ctrlPr>
                        </m:naryPr>
                        <m:sub>
                          <m:r>
                            <m:rPr>
                              <m:brk m:alnAt="23"/>
                            </m:rPr>
                            <a:rPr lang="en-US" sz="2400" b="0" i="1" smtClean="0"/>
                            <m:t>𝑎</m:t>
                          </m:r>
                        </m:sub>
                        <m:sup>
                          <m:r>
                            <a:rPr lang="en-US" sz="2400" b="0" i="1" smtClean="0"/>
                            <m:t>𝑏</m:t>
                          </m:r>
                        </m:sup>
                        <m:e>
                          <m:r>
                            <a:rPr lang="en-US" sz="2400" b="0" i="1" smtClean="0"/>
                            <m:t>𝑓</m:t>
                          </m:r>
                          <m:d>
                            <m:dPr>
                              <m:ctrlPr>
                                <a:rPr lang="en-US" sz="2400" b="0" i="1" smtClean="0"/>
                              </m:ctrlPr>
                            </m:dPr>
                            <m:e>
                              <m:r>
                                <a:rPr lang="en-US" sz="2400" b="0" i="1" smtClean="0"/>
                                <m:t>𝑥</m:t>
                              </m:r>
                            </m:e>
                          </m:d>
                          <m:r>
                            <a:rPr lang="en-US" sz="2400" b="0" i="1" smtClean="0"/>
                            <m:t>𝑑𝑥</m:t>
                          </m:r>
                          <m:r>
                            <a:rPr lang="en-US" sz="2400" b="0" i="1" smtClean="0"/>
                            <m:t>=</m:t>
                          </m:r>
                          <m:r>
                            <a:rPr lang="en-US" sz="2400" b="0" i="1" smtClean="0"/>
                            <m:t>𝐹</m:t>
                          </m:r>
                          <m:d>
                            <m:dPr>
                              <m:ctrlPr>
                                <a:rPr lang="en-US" sz="2400" b="0" i="1" smtClean="0"/>
                              </m:ctrlPr>
                            </m:dPr>
                            <m:e>
                              <m:r>
                                <a:rPr lang="en-US" sz="2400" b="0" i="1" smtClean="0"/>
                                <m:t>𝑏</m:t>
                              </m:r>
                            </m:e>
                          </m:d>
                          <m:r>
                            <a:rPr lang="en-US" sz="2400" b="0" i="1" smtClean="0"/>
                            <m:t>−</m:t>
                          </m:r>
                          <m:r>
                            <a:rPr lang="en-US" sz="2400" b="0" i="1" smtClean="0"/>
                            <m:t>𝐹</m:t>
                          </m:r>
                          <m:r>
                            <a:rPr lang="en-US" sz="2400" b="0" i="1" smtClean="0"/>
                            <m:t>(</m:t>
                          </m:r>
                          <m:r>
                            <a:rPr lang="en-US" sz="2400" b="0" i="1" smtClean="0"/>
                            <m:t>𝑎</m:t>
                          </m:r>
                          <m:r>
                            <a:rPr lang="en-US" sz="2400" b="0" i="1" smtClean="0"/>
                            <m:t>)</m:t>
                          </m:r>
                        </m:e>
                      </m:nary>
                    </m:oMath>
                  </m:oMathPara>
                </a14:m>
                <a:endParaRPr lang="en-US" sz="2400" dirty="0">
                  <a:ea typeface="Myriad Pro" charset="0"/>
                  <a:cs typeface="Myriad Pro" charset="0"/>
                </a:endParaRPr>
              </a:p>
            </p:txBody>
          </p:sp>
        </mc:Choice>
        <mc:Fallback>
          <p:sp>
            <p:nvSpPr>
              <p:cNvPr id="6" name="Содержимое 2">
                <a:extLst>
                  <a:ext uri="{FF2B5EF4-FFF2-40B4-BE49-F238E27FC236}">
                    <a16:creationId xmlns:a16="http://schemas.microsoft.com/office/drawing/2014/main" id="{6A9F060E-979A-AE4E-9203-B9142EF11A6D}"/>
                  </a:ext>
                </a:extLst>
              </p:cNvPr>
              <p:cNvSpPr txBox="1">
                <a:spLocks noRot="1" noChangeAspect="1" noMove="1" noResize="1" noEditPoints="1" noAdjustHandles="1" noChangeArrowheads="1" noChangeShapeType="1" noTextEdit="1"/>
              </p:cNvSpPr>
              <p:nvPr/>
            </p:nvSpPr>
            <p:spPr>
              <a:xfrm>
                <a:off x="161764" y="1855760"/>
                <a:ext cx="8820472" cy="2653360"/>
              </a:xfrm>
              <a:prstGeom prst="rect">
                <a:avLst/>
              </a:prstGeom>
              <a:blipFill>
                <a:blip r:embed="rId3"/>
                <a:stretch>
                  <a:fillRect l="-1006" t="-1896" b="-81043"/>
                </a:stretch>
              </a:blipFill>
              <a:ln>
                <a:solidFill>
                  <a:schemeClr val="accent1"/>
                </a:solidFill>
              </a:ln>
            </p:spPr>
            <p:txBody>
              <a:bodyPr/>
              <a:lstStyle/>
              <a:p>
                <a:r>
                  <a:rPr lang="ru-RU">
                    <a:noFill/>
                  </a:rPr>
                  <a:t> </a:t>
                </a:r>
              </a:p>
            </p:txBody>
          </p:sp>
        </mc:Fallback>
      </mc:AlternateContent>
      <p:sp>
        <p:nvSpPr>
          <p:cNvPr id="7" name="Содержимое 2">
            <a:extLst>
              <a:ext uri="{FF2B5EF4-FFF2-40B4-BE49-F238E27FC236}">
                <a16:creationId xmlns:a16="http://schemas.microsoft.com/office/drawing/2014/main" id="{89BF7545-1F75-6249-B07D-6FD6E212AF09}"/>
              </a:ext>
            </a:extLst>
          </p:cNvPr>
          <p:cNvSpPr txBox="1">
            <a:spLocks/>
          </p:cNvSpPr>
          <p:nvPr/>
        </p:nvSpPr>
        <p:spPr>
          <a:xfrm>
            <a:off x="161764" y="472514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a:t>
            </a:r>
          </a:p>
        </p:txBody>
      </p:sp>
    </p:spTree>
    <p:extLst>
      <p:ext uri="{BB962C8B-B14F-4D97-AF65-F5344CB8AC3E}">
        <p14:creationId xmlns:p14="http://schemas.microsoft.com/office/powerpoint/2010/main" val="2008060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B3E97D-DE44-EF44-AF98-6D454B3E14BF}"/>
              </a:ext>
            </a:extLst>
          </p:cNvPr>
          <p:cNvSpPr>
            <a:spLocks noGrp="1"/>
          </p:cNvSpPr>
          <p:nvPr>
            <p:ph type="title"/>
          </p:nvPr>
        </p:nvSpPr>
        <p:spPr>
          <a:xfrm>
            <a:off x="539552" y="2857500"/>
            <a:ext cx="8229600" cy="1143000"/>
          </a:xfrm>
        </p:spPr>
        <p:txBody>
          <a:bodyPr/>
          <a:lstStyle/>
          <a:p>
            <a:r>
              <a:rPr lang="ru-RU" dirty="0"/>
              <a:t>РОЛИК С ДОСКОЙ</a:t>
            </a:r>
          </a:p>
        </p:txBody>
      </p:sp>
    </p:spTree>
    <p:extLst>
      <p:ext uri="{BB962C8B-B14F-4D97-AF65-F5344CB8AC3E}">
        <p14:creationId xmlns:p14="http://schemas.microsoft.com/office/powerpoint/2010/main" val="82274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can estimate quite a number of definite integrals over finite segments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 But what if the segment is not finite?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what if you need to integrate function from 1 to </a:t>
                </a:r>
                <a14:m>
                  <m:oMath xmlns:m="http://schemas.openxmlformats.org/officeDocument/2006/math">
                    <m:r>
                      <a:rPr lang="en-US" sz="2400" b="0" i="1" smtClean="0">
                        <a:ea typeface="Myriad Pro" charset="0"/>
                        <a:cs typeface="Myriad Pro" charset="0"/>
                      </a:rPr>
                      <m:t>+∞</m:t>
                    </m:r>
                  </m:oMath>
                </a14:m>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a:stretch>
              </a:blipFill>
            </p:spPr>
            <p:txBody>
              <a:bodyPr/>
              <a:lstStyle/>
              <a:p>
                <a:r>
                  <a:rPr lang="ru-RU">
                    <a:noFill/>
                  </a:rPr>
                  <a:t> </a:t>
                </a:r>
              </a:p>
            </p:txBody>
          </p:sp>
        </mc:Fallback>
      </mc:AlternateContent>
    </p:spTree>
    <p:extLst>
      <p:ext uri="{BB962C8B-B14F-4D97-AF65-F5344CB8AC3E}">
        <p14:creationId xmlns:p14="http://schemas.microsoft.com/office/powerpoint/2010/main" val="2150985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can estimate quite a number of definite integrals over finite segments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 But what if the segment is not finite?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what if you need to integrate function from 1 to </a:t>
                </a:r>
                <a14:m>
                  <m:oMath xmlns:m="http://schemas.openxmlformats.org/officeDocument/2006/math">
                    <m:r>
                      <a:rPr lang="en-US" sz="2400" b="0" i="1" smtClean="0">
                        <a:ea typeface="Myriad Pro" charset="0"/>
                        <a:cs typeface="Myriad Pro" charset="0"/>
                      </a:rPr>
                      <m:t>+∞</m:t>
                    </m:r>
                  </m:oMath>
                </a14:m>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A5CF424-9F7A-1745-AB54-A42998A16E90}"/>
                  </a:ext>
                </a:extLst>
              </p:cNvPr>
              <p:cNvSpPr txBox="1">
                <a:spLocks/>
              </p:cNvSpPr>
              <p:nvPr/>
            </p:nvSpPr>
            <p:spPr>
              <a:xfrm>
                <a:off x="161764" y="1999776"/>
                <a:ext cx="8820472" cy="207729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integral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smtClean="0"/>
                          </m:ctrlPr>
                        </m:naryPr>
                        <m:sub>
                          <m:r>
                            <m:rPr>
                              <m:brk m:alnAt="23"/>
                            </m:rPr>
                            <a:rPr lang="en-US" sz="2400" b="0" i="1" smtClean="0"/>
                            <m:t>𝑎</m:t>
                          </m:r>
                        </m:sub>
                        <m:sup>
                          <m:r>
                            <a:rPr lang="en-US" sz="2400" b="0" i="1" smtClean="0"/>
                            <m:t>+∞</m:t>
                          </m:r>
                        </m:sup>
                        <m:e>
                          <m:r>
                            <a:rPr lang="en-US" sz="2400" b="0" i="1" smtClean="0"/>
                            <m:t>𝑓</m:t>
                          </m:r>
                          <m:d>
                            <m:dPr>
                              <m:ctrlPr>
                                <a:rPr lang="en-US" sz="2400" b="0" i="1" smtClean="0"/>
                              </m:ctrlPr>
                            </m:dPr>
                            <m:e>
                              <m:r>
                                <a:rPr lang="en-US" sz="2400" b="0" i="1" smtClean="0"/>
                                <m:t>𝑥</m:t>
                              </m:r>
                            </m:e>
                          </m:d>
                          <m:r>
                            <a:rPr lang="en-US" sz="2400" b="0" i="1" smtClean="0"/>
                            <m:t>𝑑𝑥</m:t>
                          </m:r>
                        </m:e>
                      </m:nary>
                      <m:r>
                        <a:rPr lang="en-US" sz="2400" b="0" i="1" smtClean="0"/>
                        <m:t>=</m:t>
                      </m:r>
                      <m:func>
                        <m:funcPr>
                          <m:ctrlPr>
                            <a:rPr lang="en-US" sz="2400" b="0" i="1" smtClean="0"/>
                          </m:ctrlPr>
                        </m:funcPr>
                        <m:fName>
                          <m:limLow>
                            <m:limLowPr>
                              <m:ctrlPr>
                                <a:rPr lang="en-US" sz="2400" b="0" i="1" smtClean="0"/>
                              </m:ctrlPr>
                            </m:limLowPr>
                            <m:e>
                              <m:r>
                                <m:rPr>
                                  <m:sty m:val="p"/>
                                </m:rPr>
                                <a:rPr lang="en-US" sz="2400" b="0" i="0" smtClean="0"/>
                                <m:t>lim</m:t>
                              </m:r>
                            </m:e>
                            <m:lim>
                              <m:r>
                                <a:rPr lang="en-US" sz="2400" b="0" i="1" smtClean="0"/>
                                <m:t>𝑏</m:t>
                              </m:r>
                              <m:r>
                                <a:rPr lang="en-US" sz="2400" b="0" i="1" smtClean="0"/>
                                <m:t>→+∞</m:t>
                              </m:r>
                            </m:lim>
                          </m:limLow>
                        </m:fName>
                        <m:e>
                          <m:nary>
                            <m:naryPr>
                              <m:ctrlPr>
                                <a:rPr lang="en-US" sz="2400" b="0" i="1" smtClean="0"/>
                              </m:ctrlPr>
                            </m:naryPr>
                            <m:sub>
                              <m:r>
                                <m:rPr>
                                  <m:brk m:alnAt="23"/>
                                </m:rPr>
                                <a:rPr lang="en-US" sz="2400" b="0" i="1" smtClean="0"/>
                                <m:t>𝑎</m:t>
                              </m:r>
                            </m:sub>
                            <m:sup>
                              <m:r>
                                <a:rPr lang="en-US" sz="2400" b="0" i="1" smtClean="0"/>
                                <m:t>𝑏</m:t>
                              </m:r>
                            </m:sup>
                            <m:e>
                              <m:r>
                                <a:rPr lang="en-US" sz="2400" b="0" i="1" smtClean="0"/>
                                <m:t>𝑓</m:t>
                              </m:r>
                              <m:d>
                                <m:dPr>
                                  <m:ctrlPr>
                                    <a:rPr lang="en-US" sz="2400" b="0" i="1" smtClean="0"/>
                                  </m:ctrlPr>
                                </m:dPr>
                                <m:e>
                                  <m:r>
                                    <a:rPr lang="en-US" sz="2400" b="0" i="1" smtClean="0"/>
                                    <m:t>𝑥</m:t>
                                  </m:r>
                                </m:e>
                              </m:d>
                              <m:r>
                                <a:rPr lang="en-US" sz="2400" b="0" i="1" smtClean="0"/>
                                <m:t>𝑑𝑥</m:t>
                              </m:r>
                            </m:e>
                          </m:nary>
                        </m:e>
                      </m:func>
                    </m:oMath>
                  </m:oMathPara>
                </a14:m>
                <a:endParaRPr lang="en-US" sz="2400" b="1"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is called </a:t>
                </a:r>
                <a:r>
                  <a:rPr lang="en-US" sz="2400" dirty="0">
                    <a:solidFill>
                      <a:srgbClr val="C00000"/>
                    </a:solidFill>
                    <a:ea typeface="Myriad Pro" charset="0"/>
                    <a:cs typeface="Myriad Pro" charset="0"/>
                  </a:rPr>
                  <a:t>improper integral</a:t>
                </a:r>
                <a:r>
                  <a:rPr lang="en-US" sz="2400" dirty="0">
                    <a:ea typeface="Myriad Pro" charset="0"/>
                    <a:cs typeface="Myriad Pro" charset="0"/>
                  </a:rPr>
                  <a:t>. If this limit exists, the integral </a:t>
                </a:r>
                <a:r>
                  <a:rPr lang="en-US" sz="2400" dirty="0">
                    <a:solidFill>
                      <a:srgbClr val="C00000"/>
                    </a:solidFill>
                    <a:ea typeface="Myriad Pro" charset="0"/>
                    <a:cs typeface="Myriad Pro" charset="0"/>
                  </a:rPr>
                  <a:t>converges</a:t>
                </a:r>
                <a:r>
                  <a:rPr lang="en-US" sz="2400" dirty="0">
                    <a:ea typeface="Myriad Pro" charset="0"/>
                    <a:cs typeface="Myriad Pro" charset="0"/>
                  </a:rPr>
                  <a:t> (otherwise, either in case of non-existence or </a:t>
                </a:r>
                <a14:m>
                  <m:oMath xmlns:m="http://schemas.openxmlformats.org/officeDocument/2006/math">
                    <m:r>
                      <a:rPr lang="en-US" sz="2400" b="0" i="1" smtClean="0">
                        <a:ea typeface="Myriad Pro" charset="0"/>
                        <a:cs typeface="Myriad Pro" charset="0"/>
                      </a:rPr>
                      <m:t>+∞</m:t>
                    </m:r>
                  </m:oMath>
                </a14:m>
                <a:r>
                  <a:rPr lang="en-US" sz="2400" dirty="0">
                    <a:ea typeface="Myriad Pro" charset="0"/>
                    <a:cs typeface="Myriad Pro" charset="0"/>
                  </a:rPr>
                  <a:t>, it </a:t>
                </a:r>
                <a:r>
                  <a:rPr lang="en-US" sz="2400" dirty="0">
                    <a:solidFill>
                      <a:srgbClr val="C00000"/>
                    </a:solidFill>
                    <a:ea typeface="Myriad Pro" charset="0"/>
                    <a:cs typeface="Myriad Pro" charset="0"/>
                  </a:rPr>
                  <a:t>does not converge</a:t>
                </a:r>
                <a:r>
                  <a:rPr lang="en-US" sz="2400" dirty="0">
                    <a:ea typeface="Myriad Pro" charset="0"/>
                    <a:cs typeface="Myriad Pro" charset="0"/>
                  </a:rPr>
                  <a:t>).</a:t>
                </a:r>
              </a:p>
            </p:txBody>
          </p:sp>
        </mc:Choice>
        <mc:Fallback>
          <p:sp>
            <p:nvSpPr>
              <p:cNvPr id="10" name="Содержимое 2">
                <a:extLst>
                  <a:ext uri="{FF2B5EF4-FFF2-40B4-BE49-F238E27FC236}">
                    <a16:creationId xmlns:a16="http://schemas.microsoft.com/office/drawing/2014/main" id="{EA5CF424-9F7A-1745-AB54-A42998A16E90}"/>
                  </a:ext>
                </a:extLst>
              </p:cNvPr>
              <p:cNvSpPr txBox="1">
                <a:spLocks noRot="1" noChangeAspect="1" noMove="1" noResize="1" noEditPoints="1" noAdjustHandles="1" noChangeArrowheads="1" noChangeShapeType="1" noTextEdit="1"/>
              </p:cNvSpPr>
              <p:nvPr/>
            </p:nvSpPr>
            <p:spPr>
              <a:xfrm>
                <a:off x="161764" y="1999776"/>
                <a:ext cx="8820472" cy="2077296"/>
              </a:xfrm>
              <a:prstGeom prst="rect">
                <a:avLst/>
              </a:prstGeom>
              <a:blipFill>
                <a:blip r:embed="rId3"/>
                <a:stretch>
                  <a:fillRect l="-1006" t="-65663" b="-54217"/>
                </a:stretch>
              </a:blipFill>
              <a:ln>
                <a:solidFill>
                  <a:schemeClr val="accent1"/>
                </a:solid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23B2F628-224B-A942-B832-A867A0A65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4221088"/>
            <a:ext cx="4152976" cy="2550646"/>
          </a:xfrm>
          <a:prstGeom prst="rect">
            <a:avLst/>
          </a:prstGeom>
        </p:spPr>
      </p:pic>
      <p:sp>
        <p:nvSpPr>
          <p:cNvPr id="12" name="TextBox 11">
            <a:extLst>
              <a:ext uri="{FF2B5EF4-FFF2-40B4-BE49-F238E27FC236}">
                <a16:creationId xmlns:a16="http://schemas.microsoft.com/office/drawing/2014/main" id="{094D1ADB-29ED-6044-B5B2-3F7E22F3C0B6}"/>
              </a:ext>
            </a:extLst>
          </p:cNvPr>
          <p:cNvSpPr txBox="1"/>
          <p:nvPr/>
        </p:nvSpPr>
        <p:spPr>
          <a:xfrm>
            <a:off x="5436096" y="5579948"/>
            <a:ext cx="495649" cy="369332"/>
          </a:xfrm>
          <a:prstGeom prst="rect">
            <a:avLst/>
          </a:prstGeom>
          <a:noFill/>
        </p:spPr>
        <p:txBody>
          <a:bodyPr wrap="none" rtlCol="0">
            <a:spAutoFit/>
          </a:bodyPr>
          <a:lstStyle/>
          <a:p>
            <a:r>
              <a:rPr lang="en-US" i="1" dirty="0"/>
              <a:t>f(x)</a:t>
            </a:r>
            <a:endParaRPr lang="ru-RU" i="1" dirty="0"/>
          </a:p>
        </p:txBody>
      </p:sp>
      <p:sp>
        <p:nvSpPr>
          <p:cNvPr id="13" name="TextBox 12">
            <a:extLst>
              <a:ext uri="{FF2B5EF4-FFF2-40B4-BE49-F238E27FC236}">
                <a16:creationId xmlns:a16="http://schemas.microsoft.com/office/drawing/2014/main" id="{47531323-8856-A64B-81E8-FF9B683444F5}"/>
              </a:ext>
            </a:extLst>
          </p:cNvPr>
          <p:cNvSpPr txBox="1"/>
          <p:nvPr/>
        </p:nvSpPr>
        <p:spPr>
          <a:xfrm>
            <a:off x="4453152" y="6402402"/>
            <a:ext cx="303288"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358396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start with a following puzzle: imagine, we have </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=3</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b="0" i="1" smtClean="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find </a:t>
                </a:r>
                <a14:m>
                  <m:oMath xmlns:m="http://schemas.openxmlformats.org/officeDocument/2006/math">
                    <m:r>
                      <a:rPr lang="en-US" sz="2400" b="0" i="1" smtClean="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b="-925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D7BCF99B-ED53-0A4E-A893-CF562CB6550E}"/>
                  </a:ext>
                </a:extLst>
              </p:cNvPr>
              <p:cNvSpPr txBox="1">
                <a:spLocks/>
              </p:cNvSpPr>
              <p:nvPr/>
            </p:nvSpPr>
            <p:spPr>
              <a:xfrm>
                <a:off x="161764" y="1988840"/>
                <a:ext cx="882047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 we have found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3</m:t>
                        </m:r>
                      </m:sup>
                    </m:s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/2</m:t>
                    </m:r>
                  </m:oMath>
                </a14:m>
                <a:r>
                  <a:rPr lang="en-US" sz="2400" dirty="0">
                    <a:ea typeface="Myriad Pro" charset="0"/>
                    <a:cs typeface="Myriad Pro" charset="0"/>
                  </a:rPr>
                  <a:t>. That’s all?</a:t>
                </a:r>
              </a:p>
            </p:txBody>
          </p:sp>
        </mc:Choice>
        <mc:Fallback>
          <p:sp>
            <p:nvSpPr>
              <p:cNvPr id="7" name="Содержимое 2">
                <a:extLst>
                  <a:ext uri="{FF2B5EF4-FFF2-40B4-BE49-F238E27FC236}">
                    <a16:creationId xmlns:a16="http://schemas.microsoft.com/office/drawing/2014/main" id="{D7BCF99B-ED53-0A4E-A893-CF562CB6550E}"/>
                  </a:ext>
                </a:extLst>
              </p:cNvPr>
              <p:cNvSpPr txBox="1">
                <a:spLocks noRot="1" noChangeAspect="1" noMove="1" noResize="1" noEditPoints="1" noAdjustHandles="1" noChangeArrowheads="1" noChangeShapeType="1" noTextEdit="1"/>
              </p:cNvSpPr>
              <p:nvPr/>
            </p:nvSpPr>
            <p:spPr>
              <a:xfrm>
                <a:off x="161764" y="1988840"/>
                <a:ext cx="8820472" cy="432048"/>
              </a:xfrm>
              <a:prstGeom prst="rect">
                <a:avLst/>
              </a:prstGeom>
              <a:blipFill>
                <a:blip r:embed="rId3"/>
                <a:stretch>
                  <a:fillRect l="-1007" t="-14286" b="-31429"/>
                </a:stretch>
              </a:blipFill>
            </p:spPr>
            <p:txBody>
              <a:bodyPr/>
              <a:lstStyle/>
              <a:p>
                <a:r>
                  <a:rPr lang="ru-RU">
                    <a:noFill/>
                  </a:rPr>
                  <a:t> </a:t>
                </a:r>
              </a:p>
            </p:txBody>
          </p:sp>
        </mc:Fallback>
      </mc:AlternateContent>
    </p:spTree>
    <p:extLst>
      <p:ext uri="{BB962C8B-B14F-4D97-AF65-F5344CB8AC3E}">
        <p14:creationId xmlns:p14="http://schemas.microsoft.com/office/powerpoint/2010/main" val="2135685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can estimate quite a number of definite integrals over finite segments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 But what if the segment is not finite?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what if you need to integrate function from 1 to </a:t>
                </a:r>
                <a14:m>
                  <m:oMath xmlns:m="http://schemas.openxmlformats.org/officeDocument/2006/math">
                    <m:r>
                      <a:rPr lang="en-US" sz="2400" b="0" i="1" smtClean="0">
                        <a:ea typeface="Myriad Pro" charset="0"/>
                        <a:cs typeface="Myriad Pro" charset="0"/>
                      </a:rPr>
                      <m:t>+∞</m:t>
                    </m:r>
                  </m:oMath>
                </a14:m>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A5CF424-9F7A-1745-AB54-A42998A16E90}"/>
                  </a:ext>
                </a:extLst>
              </p:cNvPr>
              <p:cNvSpPr txBox="1">
                <a:spLocks/>
              </p:cNvSpPr>
              <p:nvPr/>
            </p:nvSpPr>
            <p:spPr>
              <a:xfrm>
                <a:off x="161764" y="1999776"/>
                <a:ext cx="8820472" cy="207729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integral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smtClean="0"/>
                          </m:ctrlPr>
                        </m:naryPr>
                        <m:sub>
                          <m:r>
                            <m:rPr>
                              <m:brk m:alnAt="23"/>
                            </m:rPr>
                            <a:rPr lang="en-US" sz="2400" b="0" i="1" smtClean="0"/>
                            <m:t>𝑎</m:t>
                          </m:r>
                        </m:sub>
                        <m:sup>
                          <m:r>
                            <a:rPr lang="en-US" sz="2400" b="0" i="1" smtClean="0"/>
                            <m:t>+∞</m:t>
                          </m:r>
                        </m:sup>
                        <m:e>
                          <m:r>
                            <a:rPr lang="en-US" sz="2400" b="0" i="1" smtClean="0"/>
                            <m:t>𝑓</m:t>
                          </m:r>
                          <m:d>
                            <m:dPr>
                              <m:ctrlPr>
                                <a:rPr lang="en-US" sz="2400" b="0" i="1" smtClean="0"/>
                              </m:ctrlPr>
                            </m:dPr>
                            <m:e>
                              <m:r>
                                <a:rPr lang="en-US" sz="2400" b="0" i="1" smtClean="0"/>
                                <m:t>𝑥</m:t>
                              </m:r>
                            </m:e>
                          </m:d>
                          <m:r>
                            <a:rPr lang="en-US" sz="2400" b="0" i="1" smtClean="0"/>
                            <m:t>𝑑𝑥</m:t>
                          </m:r>
                        </m:e>
                      </m:nary>
                      <m:r>
                        <a:rPr lang="en-US" sz="2400" b="0" i="1" smtClean="0"/>
                        <m:t>=</m:t>
                      </m:r>
                      <m:func>
                        <m:funcPr>
                          <m:ctrlPr>
                            <a:rPr lang="en-US" sz="2400" b="0" i="1" smtClean="0"/>
                          </m:ctrlPr>
                        </m:funcPr>
                        <m:fName>
                          <m:limLow>
                            <m:limLowPr>
                              <m:ctrlPr>
                                <a:rPr lang="en-US" sz="2400" b="0" i="1" smtClean="0"/>
                              </m:ctrlPr>
                            </m:limLowPr>
                            <m:e>
                              <m:r>
                                <m:rPr>
                                  <m:sty m:val="p"/>
                                </m:rPr>
                                <a:rPr lang="en-US" sz="2400" b="0" i="0" smtClean="0"/>
                                <m:t>lim</m:t>
                              </m:r>
                            </m:e>
                            <m:lim>
                              <m:r>
                                <a:rPr lang="en-US" sz="2400" b="0" i="1" smtClean="0"/>
                                <m:t>𝑏</m:t>
                              </m:r>
                              <m:r>
                                <a:rPr lang="en-US" sz="2400" b="0" i="1" smtClean="0"/>
                                <m:t>→+∞</m:t>
                              </m:r>
                            </m:lim>
                          </m:limLow>
                        </m:fName>
                        <m:e>
                          <m:nary>
                            <m:naryPr>
                              <m:ctrlPr>
                                <a:rPr lang="en-US" sz="2400" b="0" i="1" smtClean="0"/>
                              </m:ctrlPr>
                            </m:naryPr>
                            <m:sub>
                              <m:r>
                                <m:rPr>
                                  <m:brk m:alnAt="23"/>
                                </m:rPr>
                                <a:rPr lang="en-US" sz="2400" b="0" i="1" smtClean="0"/>
                                <m:t>𝑎</m:t>
                              </m:r>
                            </m:sub>
                            <m:sup>
                              <m:r>
                                <a:rPr lang="en-US" sz="2400" b="0" i="1" smtClean="0"/>
                                <m:t>𝑏</m:t>
                              </m:r>
                            </m:sup>
                            <m:e>
                              <m:r>
                                <a:rPr lang="en-US" sz="2400" b="0" i="1" smtClean="0"/>
                                <m:t>𝑓</m:t>
                              </m:r>
                              <m:d>
                                <m:dPr>
                                  <m:ctrlPr>
                                    <a:rPr lang="en-US" sz="2400" b="0" i="1" smtClean="0"/>
                                  </m:ctrlPr>
                                </m:dPr>
                                <m:e>
                                  <m:r>
                                    <a:rPr lang="en-US" sz="2400" b="0" i="1" smtClean="0"/>
                                    <m:t>𝑥</m:t>
                                  </m:r>
                                </m:e>
                              </m:d>
                              <m:r>
                                <a:rPr lang="en-US" sz="2400" b="0" i="1" smtClean="0"/>
                                <m:t>𝑑𝑥</m:t>
                              </m:r>
                            </m:e>
                          </m:nary>
                        </m:e>
                      </m:func>
                    </m:oMath>
                  </m:oMathPara>
                </a14:m>
                <a:endParaRPr lang="en-US" sz="2400" b="1"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is called </a:t>
                </a:r>
                <a:r>
                  <a:rPr lang="en-US" sz="2400" dirty="0">
                    <a:solidFill>
                      <a:srgbClr val="C00000"/>
                    </a:solidFill>
                    <a:ea typeface="Myriad Pro" charset="0"/>
                    <a:cs typeface="Myriad Pro" charset="0"/>
                  </a:rPr>
                  <a:t>improper integral</a:t>
                </a:r>
                <a:r>
                  <a:rPr lang="en-US" sz="2400" dirty="0">
                    <a:ea typeface="Myriad Pro" charset="0"/>
                    <a:cs typeface="Myriad Pro" charset="0"/>
                  </a:rPr>
                  <a:t>. If this limit exists, the integral </a:t>
                </a:r>
                <a:r>
                  <a:rPr lang="en-US" sz="2400" dirty="0">
                    <a:solidFill>
                      <a:srgbClr val="C00000"/>
                    </a:solidFill>
                    <a:ea typeface="Myriad Pro" charset="0"/>
                    <a:cs typeface="Myriad Pro" charset="0"/>
                  </a:rPr>
                  <a:t>converges</a:t>
                </a:r>
                <a:r>
                  <a:rPr lang="en-US" sz="2400" dirty="0">
                    <a:ea typeface="Myriad Pro" charset="0"/>
                    <a:cs typeface="Myriad Pro" charset="0"/>
                  </a:rPr>
                  <a:t> (otherwise, either in case of non-existence or </a:t>
                </a:r>
                <a14:m>
                  <m:oMath xmlns:m="http://schemas.openxmlformats.org/officeDocument/2006/math">
                    <m:r>
                      <a:rPr lang="en-US" sz="2400" b="0" i="1" smtClean="0">
                        <a:ea typeface="Myriad Pro" charset="0"/>
                        <a:cs typeface="Myriad Pro" charset="0"/>
                      </a:rPr>
                      <m:t>+∞</m:t>
                    </m:r>
                  </m:oMath>
                </a14:m>
                <a:r>
                  <a:rPr lang="en-US" sz="2400" dirty="0">
                    <a:ea typeface="Myriad Pro" charset="0"/>
                    <a:cs typeface="Myriad Pro" charset="0"/>
                  </a:rPr>
                  <a:t>, it </a:t>
                </a:r>
                <a:r>
                  <a:rPr lang="en-US" sz="2400" dirty="0">
                    <a:solidFill>
                      <a:srgbClr val="C00000"/>
                    </a:solidFill>
                    <a:ea typeface="Myriad Pro" charset="0"/>
                    <a:cs typeface="Myriad Pro" charset="0"/>
                  </a:rPr>
                  <a:t>does not converge</a:t>
                </a:r>
                <a:r>
                  <a:rPr lang="en-US" sz="2400" dirty="0">
                    <a:ea typeface="Myriad Pro" charset="0"/>
                    <a:cs typeface="Myriad Pro" charset="0"/>
                  </a:rPr>
                  <a:t>).</a:t>
                </a:r>
              </a:p>
            </p:txBody>
          </p:sp>
        </mc:Choice>
        <mc:Fallback>
          <p:sp>
            <p:nvSpPr>
              <p:cNvPr id="10" name="Содержимое 2">
                <a:extLst>
                  <a:ext uri="{FF2B5EF4-FFF2-40B4-BE49-F238E27FC236}">
                    <a16:creationId xmlns:a16="http://schemas.microsoft.com/office/drawing/2014/main" id="{EA5CF424-9F7A-1745-AB54-A42998A16E90}"/>
                  </a:ext>
                </a:extLst>
              </p:cNvPr>
              <p:cNvSpPr txBox="1">
                <a:spLocks noRot="1" noChangeAspect="1" noMove="1" noResize="1" noEditPoints="1" noAdjustHandles="1" noChangeArrowheads="1" noChangeShapeType="1" noTextEdit="1"/>
              </p:cNvSpPr>
              <p:nvPr/>
            </p:nvSpPr>
            <p:spPr>
              <a:xfrm>
                <a:off x="161764" y="1999776"/>
                <a:ext cx="8820472" cy="2077296"/>
              </a:xfrm>
              <a:prstGeom prst="rect">
                <a:avLst/>
              </a:prstGeom>
              <a:blipFill>
                <a:blip r:embed="rId3"/>
                <a:stretch>
                  <a:fillRect l="-1006" t="-65663" b="-54217"/>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0E3F3039-3B5F-B048-BC02-177EC33F6A7B}"/>
                  </a:ext>
                </a:extLst>
              </p:cNvPr>
              <p:cNvSpPr txBox="1">
                <a:spLocks/>
              </p:cNvSpPr>
              <p:nvPr/>
            </p:nvSpPr>
            <p:spPr>
              <a:xfrm>
                <a:off x="161764" y="4221088"/>
                <a:ext cx="3906180" cy="17281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Please, note that every integral “on the way to infinity”, e.g. for every segment </a:t>
                </a: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oMath>
                </a14:m>
                <a:r>
                  <a:rPr lang="en-US" sz="2400" dirty="0">
                    <a:ea typeface="Myriad Pro" charset="0"/>
                    <a:cs typeface="Myriad Pro" charset="0"/>
                  </a:rPr>
                  <a:t>, should exist.</a:t>
                </a:r>
              </a:p>
            </p:txBody>
          </p:sp>
        </mc:Choice>
        <mc:Fallback>
          <p:sp>
            <p:nvSpPr>
              <p:cNvPr id="11" name="Содержимое 2">
                <a:extLst>
                  <a:ext uri="{FF2B5EF4-FFF2-40B4-BE49-F238E27FC236}">
                    <a16:creationId xmlns:a16="http://schemas.microsoft.com/office/drawing/2014/main" id="{0E3F3039-3B5F-B048-BC02-177EC33F6A7B}"/>
                  </a:ext>
                </a:extLst>
              </p:cNvPr>
              <p:cNvSpPr txBox="1">
                <a:spLocks noRot="1" noChangeAspect="1" noMove="1" noResize="1" noEditPoints="1" noAdjustHandles="1" noChangeArrowheads="1" noChangeShapeType="1" noTextEdit="1"/>
              </p:cNvSpPr>
              <p:nvPr/>
            </p:nvSpPr>
            <p:spPr>
              <a:xfrm>
                <a:off x="161764" y="4221088"/>
                <a:ext cx="3906180" cy="1728192"/>
              </a:xfrm>
              <a:prstGeom prst="rect">
                <a:avLst/>
              </a:prstGeom>
              <a:blipFill>
                <a:blip r:embed="rId4"/>
                <a:stretch>
                  <a:fillRect l="-2273" t="-2920"/>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5D1DB920-DC21-494F-AE89-3B155D5BD3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4221088"/>
            <a:ext cx="4152976" cy="2550646"/>
          </a:xfrm>
          <a:prstGeom prst="rect">
            <a:avLst/>
          </a:prstGeom>
        </p:spPr>
      </p:pic>
      <p:sp>
        <p:nvSpPr>
          <p:cNvPr id="4" name="TextBox 3">
            <a:extLst>
              <a:ext uri="{FF2B5EF4-FFF2-40B4-BE49-F238E27FC236}">
                <a16:creationId xmlns:a16="http://schemas.microsoft.com/office/drawing/2014/main" id="{413A112D-6DFB-F14E-8F1A-FE95D9FBF2A1}"/>
              </a:ext>
            </a:extLst>
          </p:cNvPr>
          <p:cNvSpPr txBox="1"/>
          <p:nvPr/>
        </p:nvSpPr>
        <p:spPr>
          <a:xfrm>
            <a:off x="5436096" y="5579948"/>
            <a:ext cx="495649" cy="369332"/>
          </a:xfrm>
          <a:prstGeom prst="rect">
            <a:avLst/>
          </a:prstGeom>
          <a:noFill/>
        </p:spPr>
        <p:txBody>
          <a:bodyPr wrap="none" rtlCol="0">
            <a:spAutoFit/>
          </a:bodyPr>
          <a:lstStyle/>
          <a:p>
            <a:r>
              <a:rPr lang="en-US" i="1" dirty="0"/>
              <a:t>f(x)</a:t>
            </a:r>
            <a:endParaRPr lang="ru-RU" i="1" dirty="0"/>
          </a:p>
        </p:txBody>
      </p:sp>
      <p:sp>
        <p:nvSpPr>
          <p:cNvPr id="5" name="TextBox 4">
            <a:extLst>
              <a:ext uri="{FF2B5EF4-FFF2-40B4-BE49-F238E27FC236}">
                <a16:creationId xmlns:a16="http://schemas.microsoft.com/office/drawing/2014/main" id="{058E4EF4-4551-1041-BB91-8DF08E4E74B5}"/>
              </a:ext>
            </a:extLst>
          </p:cNvPr>
          <p:cNvSpPr txBox="1"/>
          <p:nvPr/>
        </p:nvSpPr>
        <p:spPr>
          <a:xfrm>
            <a:off x="4453152" y="6402402"/>
            <a:ext cx="303288"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160480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integral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nary>
                            <m:naryPr>
                              <m:ctrlPr>
                                <a:rPr lang="en-US" sz="2400" i="1"/>
                              </m:ctrlPr>
                            </m:naryPr>
                            <m:sub>
                              <m:r>
                                <m:rPr>
                                  <m:brk m:alnAt="23"/>
                                </m:rPr>
                                <a:rPr lang="en-US" sz="2400" i="1"/>
                                <m:t>𝑎</m:t>
                              </m:r>
                            </m:sub>
                            <m:sup>
                              <m:r>
                                <a:rPr lang="en-US" sz="2400" i="1"/>
                                <m:t>𝑏</m:t>
                              </m:r>
                            </m:sup>
                            <m:e>
                              <m:r>
                                <a:rPr lang="en-US" sz="2400" i="1"/>
                                <m:t>𝑓</m:t>
                              </m:r>
                              <m:d>
                                <m:dPr>
                                  <m:ctrlPr>
                                    <a:rPr lang="en-US" sz="2400" i="1"/>
                                  </m:ctrlPr>
                                </m:dPr>
                                <m:e>
                                  <m:r>
                                    <a:rPr lang="en-US" sz="2400" i="1"/>
                                    <m:t>𝑥</m:t>
                                  </m:r>
                                </m:e>
                              </m:d>
                              <m:r>
                                <a:rPr lang="en-US" sz="2400" i="1"/>
                                <m:t>𝑑𝑥</m:t>
                              </m:r>
                            </m:e>
                          </m:nary>
                        </m:e>
                      </m:func>
                    </m:oMath>
                  </m:oMathPara>
                </a14:m>
                <a:endParaRPr lang="en-US" sz="2400" b="1"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is called </a:t>
                </a:r>
                <a:r>
                  <a:rPr lang="en-US" sz="2400" dirty="0">
                    <a:solidFill>
                      <a:srgbClr val="C00000"/>
                    </a:solidFill>
                    <a:ea typeface="Myriad Pro" charset="0"/>
                    <a:cs typeface="Myriad Pro" charset="0"/>
                  </a:rPr>
                  <a:t>improper integral</a:t>
                </a:r>
                <a:r>
                  <a:rPr lang="en-US" sz="2400" dirty="0">
                    <a:ea typeface="Myriad Pro" charset="0"/>
                    <a:cs typeface="Myriad Pro" charset="0"/>
                  </a:rPr>
                  <a:t>. If this limit exists, the integral </a:t>
                </a:r>
                <a:r>
                  <a:rPr lang="en-US" sz="2400" dirty="0">
                    <a:solidFill>
                      <a:srgbClr val="C00000"/>
                    </a:solidFill>
                    <a:ea typeface="Myriad Pro" charset="0"/>
                    <a:cs typeface="Myriad Pro" charset="0"/>
                  </a:rPr>
                  <a:t>converges</a:t>
                </a:r>
                <a:r>
                  <a:rPr lang="en-US" sz="2400" dirty="0">
                    <a:ea typeface="Myriad Pro" charset="0"/>
                    <a:cs typeface="Myriad Pro" charset="0"/>
                  </a:rPr>
                  <a:t> (otherwise, either in case of non-existence or </a:t>
                </a:r>
                <a14:m>
                  <m:oMath xmlns:m="http://schemas.openxmlformats.org/officeDocument/2006/math">
                    <m:r>
                      <a:rPr lang="en-US" sz="2400" i="1">
                        <a:ea typeface="Myriad Pro" charset="0"/>
                        <a:cs typeface="Myriad Pro" charset="0"/>
                      </a:rPr>
                      <m:t>+∞</m:t>
                    </m:r>
                  </m:oMath>
                </a14:m>
                <a:r>
                  <a:rPr lang="en-US" sz="2400" dirty="0">
                    <a:ea typeface="Myriad Pro" charset="0"/>
                    <a:cs typeface="Myriad Pro" charset="0"/>
                  </a:rPr>
                  <a:t>, it </a:t>
                </a:r>
                <a:r>
                  <a:rPr lang="en-US" sz="2400" dirty="0">
                    <a:solidFill>
                      <a:srgbClr val="C00000"/>
                    </a:solidFill>
                    <a:ea typeface="Myriad Pro" charset="0"/>
                    <a:cs typeface="Myriad Pro" charset="0"/>
                  </a:rPr>
                  <a:t>does not converge</a:t>
                </a:r>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6" t="-68125" b="-59375"/>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3882976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integral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nary>
                            <m:naryPr>
                              <m:ctrlPr>
                                <a:rPr lang="en-US" sz="2400" i="1"/>
                              </m:ctrlPr>
                            </m:naryPr>
                            <m:sub>
                              <m:r>
                                <m:rPr>
                                  <m:brk m:alnAt="23"/>
                                </m:rPr>
                                <a:rPr lang="en-US" sz="2400" i="1"/>
                                <m:t>𝑎</m:t>
                              </m:r>
                            </m:sub>
                            <m:sup>
                              <m:r>
                                <a:rPr lang="en-US" sz="2400" i="1"/>
                                <m:t>𝑏</m:t>
                              </m:r>
                            </m:sup>
                            <m:e>
                              <m:r>
                                <a:rPr lang="en-US" sz="2400" i="1"/>
                                <m:t>𝑓</m:t>
                              </m:r>
                              <m:d>
                                <m:dPr>
                                  <m:ctrlPr>
                                    <a:rPr lang="en-US" sz="2400" i="1"/>
                                  </m:ctrlPr>
                                </m:dPr>
                                <m:e>
                                  <m:r>
                                    <a:rPr lang="en-US" sz="2400" i="1"/>
                                    <m:t>𝑥</m:t>
                                  </m:r>
                                </m:e>
                              </m:d>
                              <m:r>
                                <a:rPr lang="en-US" sz="2400" i="1"/>
                                <m:t>𝑑𝑥</m:t>
                              </m:r>
                            </m:e>
                          </m:nary>
                        </m:e>
                      </m:func>
                    </m:oMath>
                  </m:oMathPara>
                </a14:m>
                <a:endParaRPr lang="en-US" sz="2400" b="1"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is called </a:t>
                </a:r>
                <a:r>
                  <a:rPr lang="en-US" sz="2400" dirty="0">
                    <a:solidFill>
                      <a:srgbClr val="C00000"/>
                    </a:solidFill>
                    <a:ea typeface="Myriad Pro" charset="0"/>
                    <a:cs typeface="Myriad Pro" charset="0"/>
                  </a:rPr>
                  <a:t>improper integral</a:t>
                </a:r>
                <a:r>
                  <a:rPr lang="en-US" sz="2400" dirty="0">
                    <a:ea typeface="Myriad Pro" charset="0"/>
                    <a:cs typeface="Myriad Pro" charset="0"/>
                  </a:rPr>
                  <a:t>. If this limit exists, the integral </a:t>
                </a:r>
                <a:r>
                  <a:rPr lang="en-US" sz="2400" dirty="0">
                    <a:solidFill>
                      <a:srgbClr val="C00000"/>
                    </a:solidFill>
                    <a:ea typeface="Myriad Pro" charset="0"/>
                    <a:cs typeface="Myriad Pro" charset="0"/>
                  </a:rPr>
                  <a:t>converges</a:t>
                </a:r>
                <a:r>
                  <a:rPr lang="en-US" sz="2400" dirty="0">
                    <a:ea typeface="Myriad Pro" charset="0"/>
                    <a:cs typeface="Myriad Pro" charset="0"/>
                  </a:rPr>
                  <a:t> (otherwise, either in case of non-existence or </a:t>
                </a:r>
                <a14:m>
                  <m:oMath xmlns:m="http://schemas.openxmlformats.org/officeDocument/2006/math">
                    <m:r>
                      <a:rPr lang="en-US" sz="2400" i="1">
                        <a:ea typeface="Myriad Pro" charset="0"/>
                        <a:cs typeface="Myriad Pro" charset="0"/>
                      </a:rPr>
                      <m:t>+∞</m:t>
                    </m:r>
                  </m:oMath>
                </a14:m>
                <a:r>
                  <a:rPr lang="en-US" sz="2400" dirty="0">
                    <a:ea typeface="Myriad Pro" charset="0"/>
                    <a:cs typeface="Myriad Pro" charset="0"/>
                  </a:rPr>
                  <a:t>, it </a:t>
                </a:r>
                <a:r>
                  <a:rPr lang="en-US" sz="2400" dirty="0">
                    <a:solidFill>
                      <a:srgbClr val="C00000"/>
                    </a:solidFill>
                    <a:ea typeface="Myriad Pro" charset="0"/>
                    <a:cs typeface="Myriad Pro" charset="0"/>
                  </a:rPr>
                  <a:t>does not converge</a:t>
                </a:r>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6" t="-68125" b="-59375"/>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461A68B4-2047-E943-9773-99E81F3102CA}"/>
                  </a:ext>
                </a:extLst>
              </p:cNvPr>
              <p:cNvSpPr txBox="1">
                <a:spLocks/>
              </p:cNvSpPr>
              <p:nvPr/>
            </p:nvSpPr>
            <p:spPr>
              <a:xfrm>
                <a:off x="161764" y="2841672"/>
                <a:ext cx="8820472" cy="224351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 for the</a:t>
                </a:r>
                <a:r>
                  <a:rPr lang="en-US" sz="2400" dirty="0">
                    <a:solidFill>
                      <a:srgbClr val="C00000"/>
                    </a:solidFill>
                    <a:ea typeface="Myriad Pro" charset="0"/>
                    <a:cs typeface="Myriad Pro" charset="0"/>
                  </a:rPr>
                  <a:t> fundamental theorem of calculus</a:t>
                </a:r>
                <a:r>
                  <a:rPr lang="en-US" sz="2400" dirty="0">
                    <a:ea typeface="Myriad Pro" charset="0"/>
                    <a:cs typeface="Myriad Pro" charset="0"/>
                  </a:rPr>
                  <a: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nary>
                            <m:naryPr>
                              <m:ctrlPr>
                                <a:rPr lang="en-US" sz="2400" i="1"/>
                              </m:ctrlPr>
                            </m:naryPr>
                            <m:sub>
                              <m:r>
                                <m:rPr>
                                  <m:brk m:alnAt="23"/>
                                </m:rPr>
                                <a:rPr lang="en-US" sz="2400" i="1"/>
                                <m:t>𝑎</m:t>
                              </m:r>
                            </m:sub>
                            <m:sup>
                              <m:r>
                                <a:rPr lang="en-US" sz="2400" i="1"/>
                                <m:t>𝑏</m:t>
                              </m:r>
                            </m:sup>
                            <m:e>
                              <m:r>
                                <a:rPr lang="en-US" sz="2400" i="1"/>
                                <m:t>𝑓</m:t>
                              </m:r>
                              <m:d>
                                <m:dPr>
                                  <m:ctrlPr>
                                    <a:rPr lang="en-US" sz="2400" i="1"/>
                                  </m:ctrlPr>
                                </m:dPr>
                                <m:e>
                                  <m:r>
                                    <a:rPr lang="en-US" sz="2400" i="1"/>
                                    <m:t>𝑥</m:t>
                                  </m:r>
                                </m:e>
                              </m:d>
                              <m:r>
                                <a:rPr lang="en-US" sz="2400" i="1"/>
                                <m:t>𝑑𝑥</m:t>
                              </m:r>
                            </m:e>
                          </m:nary>
                          <m:r>
                            <a:rPr lang="en-US" sz="2400" b="0" i="1" smtClean="0"/>
                            <m:t>=</m:t>
                          </m:r>
                          <m:func>
                            <m:funcPr>
                              <m:ctrlPr>
                                <a:rPr lang="en-US" sz="2400" b="0" i="1" smtClean="0"/>
                              </m:ctrlPr>
                            </m:funcPr>
                            <m:fName>
                              <m:limLow>
                                <m:limLowPr>
                                  <m:ctrlPr>
                                    <a:rPr lang="en-US" sz="2400" b="0" i="1" smtClean="0"/>
                                  </m:ctrlPr>
                                </m:limLowPr>
                                <m:e>
                                  <m:r>
                                    <m:rPr>
                                      <m:sty m:val="p"/>
                                    </m:rPr>
                                    <a:rPr lang="en-US" sz="2400" b="0" i="0" smtClean="0"/>
                                    <m:t>lim</m:t>
                                  </m:r>
                                </m:e>
                                <m:lim>
                                  <m:r>
                                    <a:rPr lang="en-US" sz="2400" b="0" i="1" smtClean="0"/>
                                    <m:t>𝑏</m:t>
                                  </m:r>
                                  <m:r>
                                    <a:rPr lang="en-US" sz="2400" b="0" i="1" smtClean="0"/>
                                    <m:t>→+∞</m:t>
                                  </m:r>
                                </m:lim>
                              </m:limLow>
                            </m:fName>
                            <m:e>
                              <m:r>
                                <a:rPr lang="en-US" sz="2400" b="0" i="1" smtClean="0"/>
                                <m:t>(</m:t>
                              </m:r>
                              <m:r>
                                <a:rPr lang="en-US" sz="2400" b="0" i="1" smtClean="0"/>
                                <m:t>𝐹</m:t>
                              </m:r>
                              <m:d>
                                <m:dPr>
                                  <m:ctrlPr>
                                    <a:rPr lang="en-US" sz="2400" b="0" i="1" smtClean="0"/>
                                  </m:ctrlPr>
                                </m:dPr>
                                <m:e>
                                  <m:r>
                                    <a:rPr lang="en-US" sz="2400" b="0" i="1" smtClean="0"/>
                                    <m:t>𝑏</m:t>
                                  </m:r>
                                </m:e>
                              </m:d>
                              <m:r>
                                <a:rPr lang="en-US" sz="2400" b="0" i="1" smtClean="0"/>
                                <m:t>−</m:t>
                              </m:r>
                              <m:r>
                                <a:rPr lang="en-US" sz="2400" b="0" i="1" smtClean="0"/>
                                <m:t>𝐹</m:t>
                              </m:r>
                              <m:r>
                                <a:rPr lang="en-US" sz="2400" b="0" i="1" smtClean="0"/>
                                <m:t>(</m:t>
                              </m:r>
                              <m:r>
                                <a:rPr lang="en-US" sz="2400" b="0" i="1" smtClean="0"/>
                                <m:t>𝑎</m:t>
                              </m:r>
                              <m:r>
                                <a:rPr lang="en-US" sz="2400" b="0" i="1" smtClean="0"/>
                                <m:t>))</m:t>
                              </m:r>
                            </m:e>
                          </m:func>
                        </m:e>
                      </m:func>
                    </m:oMath>
                  </m:oMathPara>
                </a14:m>
                <a:br>
                  <a:rPr lang="en-US" sz="2400" b="1" dirty="0">
                    <a:ea typeface="Myriad Pro" charset="0"/>
                    <a:cs typeface="Myriad Pro" charset="0"/>
                  </a:rPr>
                </a:br>
                <a:endParaRPr lang="en-US" sz="2400" b="1" dirty="0">
                  <a:ea typeface="Myriad Pro" charset="0"/>
                  <a:cs typeface="Myriad Pro" charset="0"/>
                </a:endParaRPr>
              </a:p>
              <a:p>
                <a:pPr marL="0" indent="0">
                  <a:lnSpc>
                    <a:spcPts val="2700"/>
                  </a:lnSpc>
                  <a:spcBef>
                    <a:spcPts val="0"/>
                  </a:spcBef>
                  <a:spcAft>
                    <a:spcPts val="900"/>
                  </a:spcAft>
                  <a:buNone/>
                </a:pPr>
                <a:endParaRPr lang="en-US" sz="2400" b="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r>
                            <a:rPr lang="en-US" sz="2400" b="0" i="1" smtClean="0"/>
                            <m:t> </m:t>
                          </m:r>
                        </m:fName>
                        <m:e>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r>
                                <a:rPr lang="en-US" sz="2400" i="1"/>
                                <m:t>𝐹</m:t>
                              </m:r>
                              <m:d>
                                <m:dPr>
                                  <m:ctrlPr>
                                    <a:rPr lang="en-US" sz="2400" i="1"/>
                                  </m:ctrlPr>
                                </m:dPr>
                                <m:e>
                                  <m:r>
                                    <a:rPr lang="en-US" sz="2400" i="1"/>
                                    <m:t>𝑏</m:t>
                                  </m:r>
                                </m:e>
                              </m:d>
                              <m:r>
                                <a:rPr lang="en-US" sz="2400" i="1"/>
                                <m:t>−</m:t>
                              </m:r>
                              <m:r>
                                <a:rPr lang="en-US" sz="2400" i="1"/>
                                <m:t>𝐹</m:t>
                              </m:r>
                              <m:r>
                                <a:rPr lang="en-US" sz="2400" i="1"/>
                                <m:t>(</m:t>
                              </m:r>
                              <m:r>
                                <a:rPr lang="en-US" sz="2400" i="1"/>
                                <m:t>𝑎</m:t>
                              </m:r>
                              <m:r>
                                <a:rPr lang="en-US" sz="2400" i="1"/>
                                <m:t>)</m:t>
                              </m:r>
                            </m:e>
                          </m:func>
                        </m:e>
                      </m:func>
                    </m:oMath>
                  </m:oMathPara>
                </a14:m>
                <a:endParaRPr lang="en-US" sz="2400" b="1" dirty="0">
                  <a:ea typeface="Myriad Pro" charset="0"/>
                  <a:cs typeface="Myriad Pro" charset="0"/>
                </a:endParaRPr>
              </a:p>
              <a:p>
                <a:pPr marL="0" indent="0">
                  <a:lnSpc>
                    <a:spcPts val="2700"/>
                  </a:lnSpc>
                  <a:spcBef>
                    <a:spcPts val="0"/>
                  </a:spcBef>
                  <a:spcAft>
                    <a:spcPts val="900"/>
                  </a:spcAft>
                  <a:buNone/>
                </a:pPr>
                <a:endParaRPr lang="en-US" sz="2400" b="1" dirty="0">
                  <a:ea typeface="Myriad Pro" charset="0"/>
                  <a:cs typeface="Myriad Pro" charset="0"/>
                </a:endParaRPr>
              </a:p>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461A68B4-2047-E943-9773-99E81F3102CA}"/>
                  </a:ext>
                </a:extLst>
              </p:cNvPr>
              <p:cNvSpPr txBox="1">
                <a:spLocks noRot="1" noChangeAspect="1" noMove="1" noResize="1" noEditPoints="1" noAdjustHandles="1" noChangeArrowheads="1" noChangeShapeType="1" noTextEdit="1"/>
              </p:cNvSpPr>
              <p:nvPr/>
            </p:nvSpPr>
            <p:spPr>
              <a:xfrm>
                <a:off x="161764" y="2841672"/>
                <a:ext cx="8820472" cy="2243511"/>
              </a:xfrm>
              <a:prstGeom prst="rect">
                <a:avLst/>
              </a:prstGeom>
              <a:blipFill>
                <a:blip r:embed="rId3"/>
                <a:stretch>
                  <a:fillRect l="-4029" t="-46328" b="-94350"/>
                </a:stretch>
              </a:blipFill>
            </p:spPr>
            <p:txBody>
              <a:bodyPr/>
              <a:lstStyle/>
              <a:p>
                <a:r>
                  <a:rPr lang="ru-RU">
                    <a:noFill/>
                  </a:rPr>
                  <a:t> </a:t>
                </a:r>
              </a:p>
            </p:txBody>
          </p:sp>
        </mc:Fallback>
      </mc:AlternateContent>
    </p:spTree>
    <p:extLst>
      <p:ext uri="{BB962C8B-B14F-4D97-AF65-F5344CB8AC3E}">
        <p14:creationId xmlns:p14="http://schemas.microsoft.com/office/powerpoint/2010/main" val="137441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integral </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nary>
                            <m:naryPr>
                              <m:ctrlPr>
                                <a:rPr lang="en-US" sz="2400" i="1"/>
                              </m:ctrlPr>
                            </m:naryPr>
                            <m:sub>
                              <m:r>
                                <m:rPr>
                                  <m:brk m:alnAt="23"/>
                                </m:rPr>
                                <a:rPr lang="en-US" sz="2400" i="1"/>
                                <m:t>𝑎</m:t>
                              </m:r>
                            </m:sub>
                            <m:sup>
                              <m:r>
                                <a:rPr lang="en-US" sz="2400" i="1"/>
                                <m:t>𝑏</m:t>
                              </m:r>
                            </m:sup>
                            <m:e>
                              <m:r>
                                <a:rPr lang="en-US" sz="2400" i="1"/>
                                <m:t>𝑓</m:t>
                              </m:r>
                              <m:d>
                                <m:dPr>
                                  <m:ctrlPr>
                                    <a:rPr lang="en-US" sz="2400" i="1"/>
                                  </m:ctrlPr>
                                </m:dPr>
                                <m:e>
                                  <m:r>
                                    <a:rPr lang="en-US" sz="2400" i="1"/>
                                    <m:t>𝑥</m:t>
                                  </m:r>
                                </m:e>
                              </m:d>
                              <m:r>
                                <a:rPr lang="en-US" sz="2400" i="1"/>
                                <m:t>𝑑𝑥</m:t>
                              </m:r>
                            </m:e>
                          </m:nary>
                        </m:e>
                      </m:func>
                    </m:oMath>
                  </m:oMathPara>
                </a14:m>
                <a:endParaRPr lang="en-US" sz="2400" b="1"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is called </a:t>
                </a:r>
                <a:r>
                  <a:rPr lang="en-US" sz="2400" dirty="0">
                    <a:solidFill>
                      <a:srgbClr val="C00000"/>
                    </a:solidFill>
                    <a:ea typeface="Myriad Pro" charset="0"/>
                    <a:cs typeface="Myriad Pro" charset="0"/>
                  </a:rPr>
                  <a:t>improper integral</a:t>
                </a:r>
                <a:r>
                  <a:rPr lang="en-US" sz="2400" dirty="0">
                    <a:ea typeface="Myriad Pro" charset="0"/>
                    <a:cs typeface="Myriad Pro" charset="0"/>
                  </a:rPr>
                  <a:t>. If this limit exists, the integral </a:t>
                </a:r>
                <a:r>
                  <a:rPr lang="en-US" sz="2400" dirty="0">
                    <a:solidFill>
                      <a:srgbClr val="C00000"/>
                    </a:solidFill>
                    <a:ea typeface="Myriad Pro" charset="0"/>
                    <a:cs typeface="Myriad Pro" charset="0"/>
                  </a:rPr>
                  <a:t>converges</a:t>
                </a:r>
                <a:r>
                  <a:rPr lang="en-US" sz="2400" dirty="0">
                    <a:ea typeface="Myriad Pro" charset="0"/>
                    <a:cs typeface="Myriad Pro" charset="0"/>
                  </a:rPr>
                  <a:t> (otherwise, either in case of non-existence or </a:t>
                </a:r>
                <a14:m>
                  <m:oMath xmlns:m="http://schemas.openxmlformats.org/officeDocument/2006/math">
                    <m:r>
                      <a:rPr lang="en-US" sz="2400" i="1">
                        <a:ea typeface="Myriad Pro" charset="0"/>
                        <a:cs typeface="Myriad Pro" charset="0"/>
                      </a:rPr>
                      <m:t>+∞</m:t>
                    </m:r>
                  </m:oMath>
                </a14:m>
                <a:r>
                  <a:rPr lang="en-US" sz="2400" dirty="0">
                    <a:ea typeface="Myriad Pro" charset="0"/>
                    <a:cs typeface="Myriad Pro" charset="0"/>
                  </a:rPr>
                  <a:t>, it </a:t>
                </a:r>
                <a:r>
                  <a:rPr lang="en-US" sz="2400" dirty="0">
                    <a:solidFill>
                      <a:srgbClr val="C00000"/>
                    </a:solidFill>
                    <a:ea typeface="Myriad Pro" charset="0"/>
                    <a:cs typeface="Myriad Pro" charset="0"/>
                  </a:rPr>
                  <a:t>does not converge</a:t>
                </a:r>
                <a:r>
                  <a:rPr lang="en-US" sz="2400" dirty="0">
                    <a:ea typeface="Myriad Pro" charset="0"/>
                    <a:cs typeface="Myriad Pro" charset="0"/>
                  </a:rPr>
                  <a:t>).</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6" t="-68125" b="-59375"/>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461A68B4-2047-E943-9773-99E81F3102CA}"/>
                  </a:ext>
                </a:extLst>
              </p:cNvPr>
              <p:cNvSpPr txBox="1">
                <a:spLocks/>
              </p:cNvSpPr>
              <p:nvPr/>
            </p:nvSpPr>
            <p:spPr>
              <a:xfrm>
                <a:off x="161764" y="2841672"/>
                <a:ext cx="8820472" cy="224351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 for the</a:t>
                </a:r>
                <a:r>
                  <a:rPr lang="en-US" sz="2400" dirty="0">
                    <a:solidFill>
                      <a:srgbClr val="C00000"/>
                    </a:solidFill>
                    <a:ea typeface="Myriad Pro" charset="0"/>
                    <a:cs typeface="Myriad Pro" charset="0"/>
                  </a:rPr>
                  <a:t> fundamental theorem of calculus</a:t>
                </a:r>
                <a:r>
                  <a:rPr lang="en-US" sz="2400" dirty="0">
                    <a:ea typeface="Myriad Pro" charset="0"/>
                    <a:cs typeface="Myriad Pro" charset="0"/>
                  </a:rPr>
                  <a: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nary>
                            <m:naryPr>
                              <m:ctrlPr>
                                <a:rPr lang="en-US" sz="2400" i="1"/>
                              </m:ctrlPr>
                            </m:naryPr>
                            <m:sub>
                              <m:r>
                                <m:rPr>
                                  <m:brk m:alnAt="23"/>
                                </m:rPr>
                                <a:rPr lang="en-US" sz="2400" i="1"/>
                                <m:t>𝑎</m:t>
                              </m:r>
                            </m:sub>
                            <m:sup>
                              <m:r>
                                <a:rPr lang="en-US" sz="2400" i="1"/>
                                <m:t>𝑏</m:t>
                              </m:r>
                            </m:sup>
                            <m:e>
                              <m:r>
                                <a:rPr lang="en-US" sz="2400" i="1"/>
                                <m:t>𝑓</m:t>
                              </m:r>
                              <m:d>
                                <m:dPr>
                                  <m:ctrlPr>
                                    <a:rPr lang="en-US" sz="2400" i="1"/>
                                  </m:ctrlPr>
                                </m:dPr>
                                <m:e>
                                  <m:r>
                                    <a:rPr lang="en-US" sz="2400" i="1"/>
                                    <m:t>𝑥</m:t>
                                  </m:r>
                                </m:e>
                              </m:d>
                              <m:r>
                                <a:rPr lang="en-US" sz="2400" i="1"/>
                                <m:t>𝑑𝑥</m:t>
                              </m:r>
                            </m:e>
                          </m:nary>
                          <m:r>
                            <a:rPr lang="en-US" sz="2400" b="0" i="1" smtClean="0"/>
                            <m:t>=</m:t>
                          </m:r>
                          <m:func>
                            <m:funcPr>
                              <m:ctrlPr>
                                <a:rPr lang="en-US" sz="2400" b="0" i="1" smtClean="0"/>
                              </m:ctrlPr>
                            </m:funcPr>
                            <m:fName>
                              <m:limLow>
                                <m:limLowPr>
                                  <m:ctrlPr>
                                    <a:rPr lang="en-US" sz="2400" b="0" i="1" smtClean="0"/>
                                  </m:ctrlPr>
                                </m:limLowPr>
                                <m:e>
                                  <m:r>
                                    <m:rPr>
                                      <m:sty m:val="p"/>
                                    </m:rPr>
                                    <a:rPr lang="en-US" sz="2400" b="0" i="0" smtClean="0"/>
                                    <m:t>lim</m:t>
                                  </m:r>
                                </m:e>
                                <m:lim>
                                  <m:r>
                                    <a:rPr lang="en-US" sz="2400" b="0" i="1" smtClean="0"/>
                                    <m:t>𝑏</m:t>
                                  </m:r>
                                  <m:r>
                                    <a:rPr lang="en-US" sz="2400" b="0" i="1" smtClean="0"/>
                                    <m:t>→+∞</m:t>
                                  </m:r>
                                </m:lim>
                              </m:limLow>
                            </m:fName>
                            <m:e>
                              <m:r>
                                <a:rPr lang="en-US" sz="2400" b="0" i="1" smtClean="0"/>
                                <m:t>(</m:t>
                              </m:r>
                              <m:r>
                                <a:rPr lang="en-US" sz="2400" b="0" i="1" smtClean="0"/>
                                <m:t>𝐹</m:t>
                              </m:r>
                              <m:d>
                                <m:dPr>
                                  <m:ctrlPr>
                                    <a:rPr lang="en-US" sz="2400" b="0" i="1" smtClean="0"/>
                                  </m:ctrlPr>
                                </m:dPr>
                                <m:e>
                                  <m:r>
                                    <a:rPr lang="en-US" sz="2400" b="0" i="1" smtClean="0"/>
                                    <m:t>𝑏</m:t>
                                  </m:r>
                                </m:e>
                              </m:d>
                              <m:r>
                                <a:rPr lang="en-US" sz="2400" b="0" i="1" smtClean="0"/>
                                <m:t>−</m:t>
                              </m:r>
                              <m:r>
                                <a:rPr lang="en-US" sz="2400" b="0" i="1" smtClean="0"/>
                                <m:t>𝐹</m:t>
                              </m:r>
                              <m:r>
                                <a:rPr lang="en-US" sz="2400" b="0" i="1" smtClean="0"/>
                                <m:t>(</m:t>
                              </m:r>
                              <m:r>
                                <a:rPr lang="en-US" sz="2400" b="0" i="1" smtClean="0"/>
                                <m:t>𝑎</m:t>
                              </m:r>
                              <m:r>
                                <a:rPr lang="en-US" sz="2400" b="0" i="1" smtClean="0"/>
                                <m:t>))</m:t>
                              </m:r>
                            </m:e>
                          </m:func>
                        </m:e>
                      </m:func>
                    </m:oMath>
                  </m:oMathPara>
                </a14:m>
                <a:br>
                  <a:rPr lang="en-US" sz="2400" b="1" dirty="0">
                    <a:ea typeface="Myriad Pro" charset="0"/>
                    <a:cs typeface="Myriad Pro" charset="0"/>
                  </a:rPr>
                </a:br>
                <a:endParaRPr lang="en-US" sz="2400" b="1" dirty="0">
                  <a:ea typeface="Myriad Pro" charset="0"/>
                  <a:cs typeface="Myriad Pro" charset="0"/>
                </a:endParaRPr>
              </a:p>
              <a:p>
                <a:pPr marL="0" indent="0">
                  <a:lnSpc>
                    <a:spcPts val="2700"/>
                  </a:lnSpc>
                  <a:spcBef>
                    <a:spcPts val="0"/>
                  </a:spcBef>
                  <a:spcAft>
                    <a:spcPts val="900"/>
                  </a:spcAft>
                  <a:buNone/>
                </a:pPr>
                <a:endParaRPr lang="en-US" sz="2400" b="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nary>
                        <m:naryPr>
                          <m:ctrlPr>
                            <a:rPr lang="en-US" sz="2400" i="1"/>
                          </m:ctrlPr>
                        </m:naryPr>
                        <m:sub>
                          <m:r>
                            <m:rPr>
                              <m:brk m:alnAt="23"/>
                            </m:rPr>
                            <a:rPr lang="en-US" sz="2400" i="1"/>
                            <m:t>𝑎</m:t>
                          </m:r>
                        </m:sub>
                        <m:sup>
                          <m:r>
                            <a:rPr lang="en-US" sz="2400" i="1"/>
                            <m:t>+∞</m:t>
                          </m:r>
                        </m:sup>
                        <m:e>
                          <m:r>
                            <a:rPr lang="en-US" sz="2400" i="1"/>
                            <m:t>𝑓</m:t>
                          </m:r>
                          <m:d>
                            <m:dPr>
                              <m:ctrlPr>
                                <a:rPr lang="en-US" sz="2400" i="1"/>
                              </m:ctrlPr>
                            </m:dPr>
                            <m:e>
                              <m:r>
                                <a:rPr lang="en-US" sz="2400" i="1"/>
                                <m:t>𝑥</m:t>
                              </m:r>
                            </m:e>
                          </m:d>
                          <m:r>
                            <a:rPr lang="en-US" sz="2400" i="1"/>
                            <m:t>𝑑𝑥</m:t>
                          </m:r>
                        </m:e>
                      </m:nary>
                      <m:r>
                        <a:rPr lang="en-US" sz="2400" i="1"/>
                        <m:t>=</m:t>
                      </m:r>
                      <m:func>
                        <m:funcPr>
                          <m:ctrlPr>
                            <a:rPr lang="en-US" sz="2400" i="1"/>
                          </m:ctrlPr>
                        </m:funcPr>
                        <m:fName>
                          <m:r>
                            <a:rPr lang="en-US" sz="2400" b="0" i="1" smtClean="0"/>
                            <m:t> </m:t>
                          </m:r>
                        </m:fName>
                        <m:e>
                          <m:func>
                            <m:funcPr>
                              <m:ctrlPr>
                                <a:rPr lang="en-US" sz="2400" i="1"/>
                              </m:ctrlPr>
                            </m:funcPr>
                            <m:fName>
                              <m:limLow>
                                <m:limLowPr>
                                  <m:ctrlPr>
                                    <a:rPr lang="en-US" sz="2400" i="1"/>
                                  </m:ctrlPr>
                                </m:limLowPr>
                                <m:e>
                                  <m:r>
                                    <m:rPr>
                                      <m:sty m:val="p"/>
                                    </m:rPr>
                                    <a:rPr lang="en-US" sz="2400"/>
                                    <m:t>lim</m:t>
                                  </m:r>
                                </m:e>
                                <m:lim>
                                  <m:r>
                                    <a:rPr lang="en-US" sz="2400" i="1"/>
                                    <m:t>𝑏</m:t>
                                  </m:r>
                                  <m:r>
                                    <a:rPr lang="en-US" sz="2400" i="1"/>
                                    <m:t>→+∞</m:t>
                                  </m:r>
                                </m:lim>
                              </m:limLow>
                            </m:fName>
                            <m:e>
                              <m:r>
                                <a:rPr lang="en-US" sz="2400" i="1"/>
                                <m:t>𝐹</m:t>
                              </m:r>
                              <m:d>
                                <m:dPr>
                                  <m:ctrlPr>
                                    <a:rPr lang="en-US" sz="2400" i="1"/>
                                  </m:ctrlPr>
                                </m:dPr>
                                <m:e>
                                  <m:r>
                                    <a:rPr lang="en-US" sz="2400" i="1"/>
                                    <m:t>𝑏</m:t>
                                  </m:r>
                                </m:e>
                              </m:d>
                              <m:r>
                                <a:rPr lang="en-US" sz="2400" i="1"/>
                                <m:t>−</m:t>
                              </m:r>
                              <m:r>
                                <a:rPr lang="en-US" sz="2400" i="1"/>
                                <m:t>𝐹</m:t>
                              </m:r>
                              <m:r>
                                <a:rPr lang="en-US" sz="2400" i="1"/>
                                <m:t>(</m:t>
                              </m:r>
                              <m:r>
                                <a:rPr lang="en-US" sz="2400" i="1"/>
                                <m:t>𝑎</m:t>
                              </m:r>
                              <m:r>
                                <a:rPr lang="en-US" sz="2400" i="1"/>
                                <m:t>)</m:t>
                              </m:r>
                            </m:e>
                          </m:func>
                        </m:e>
                      </m:func>
                    </m:oMath>
                  </m:oMathPara>
                </a14:m>
                <a:endParaRPr lang="en-US" sz="2400" b="1" dirty="0">
                  <a:ea typeface="Myriad Pro" charset="0"/>
                  <a:cs typeface="Myriad Pro" charset="0"/>
                </a:endParaRPr>
              </a:p>
              <a:p>
                <a:pPr marL="0" indent="0">
                  <a:lnSpc>
                    <a:spcPts val="2700"/>
                  </a:lnSpc>
                  <a:spcBef>
                    <a:spcPts val="0"/>
                  </a:spcBef>
                  <a:spcAft>
                    <a:spcPts val="900"/>
                  </a:spcAft>
                  <a:buNone/>
                </a:pPr>
                <a:endParaRPr lang="en-US" sz="2400" b="1" dirty="0">
                  <a:ea typeface="Myriad Pro" charset="0"/>
                  <a:cs typeface="Myriad Pro" charset="0"/>
                </a:endParaRPr>
              </a:p>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461A68B4-2047-E943-9773-99E81F3102CA}"/>
                  </a:ext>
                </a:extLst>
              </p:cNvPr>
              <p:cNvSpPr txBox="1">
                <a:spLocks noRot="1" noChangeAspect="1" noMove="1" noResize="1" noEditPoints="1" noAdjustHandles="1" noChangeArrowheads="1" noChangeShapeType="1" noTextEdit="1"/>
              </p:cNvSpPr>
              <p:nvPr/>
            </p:nvSpPr>
            <p:spPr>
              <a:xfrm>
                <a:off x="161764" y="2841672"/>
                <a:ext cx="8820472" cy="2243511"/>
              </a:xfrm>
              <a:prstGeom prst="rect">
                <a:avLst/>
              </a:prstGeom>
              <a:blipFill>
                <a:blip r:embed="rId3"/>
                <a:stretch>
                  <a:fillRect l="-4029" t="-46328" b="-9435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6B8F87E4-ABB0-3A4F-BB33-4FB7E25AF150}"/>
                  </a:ext>
                </a:extLst>
              </p:cNvPr>
              <p:cNvSpPr txBox="1">
                <a:spLocks/>
              </p:cNvSpPr>
              <p:nvPr/>
            </p:nvSpPr>
            <p:spPr>
              <a:xfrm>
                <a:off x="161764" y="5085183"/>
                <a:ext cx="8820472" cy="15121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0</m:t>
                        </m:r>
                      </m:sub>
                      <m:sup>
                        <m:r>
                          <a:rPr lang="en-US" sz="2400" b="0" i="1" smtClean="0"/>
                          <m:t>+∞</m:t>
                        </m:r>
                      </m:sup>
                      <m:e>
                        <m:sSup>
                          <m:sSupPr>
                            <m:ctrlPr>
                              <a:rPr lang="en-US" sz="2400" b="0" i="1" smtClean="0"/>
                            </m:ctrlPr>
                          </m:sSupPr>
                          <m:e>
                            <m:r>
                              <a:rPr lang="en-US" sz="2400" b="0" i="1" smtClean="0"/>
                              <m:t>𝑒</m:t>
                            </m:r>
                          </m:e>
                          <m:sup>
                            <m:r>
                              <a:rPr lang="en-US" sz="2400" b="0" i="1" smtClean="0"/>
                              <m:t>−</m:t>
                            </m:r>
                            <m:r>
                              <a:rPr lang="en-US" sz="2400" b="0" i="1" smtClean="0"/>
                              <m:t>𝑎𝑥</m:t>
                            </m:r>
                          </m:sup>
                        </m:sSup>
                        <m:r>
                          <a:rPr lang="en-US" sz="2400" b="0" i="1" smtClean="0"/>
                          <m:t>𝑑𝑥</m:t>
                        </m:r>
                      </m:e>
                    </m:nary>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6B8F87E4-ABB0-3A4F-BB33-4FB7E25AF150}"/>
                  </a:ext>
                </a:extLst>
              </p:cNvPr>
              <p:cNvSpPr txBox="1">
                <a:spLocks noRot="1" noChangeAspect="1" noMove="1" noResize="1" noEditPoints="1" noAdjustHandles="1" noChangeArrowheads="1" noChangeShapeType="1" noTextEdit="1"/>
              </p:cNvSpPr>
              <p:nvPr/>
            </p:nvSpPr>
            <p:spPr>
              <a:xfrm>
                <a:off x="161764" y="5085183"/>
                <a:ext cx="8820472" cy="1512169"/>
              </a:xfrm>
              <a:prstGeom prst="rect">
                <a:avLst/>
              </a:prstGeom>
              <a:blipFill>
                <a:blip r:embed="rId4"/>
                <a:stretch>
                  <a:fillRect l="-1007" t="-50833" b="-1667"/>
                </a:stretch>
              </a:blipFill>
            </p:spPr>
            <p:txBody>
              <a:bodyPr/>
              <a:lstStyle/>
              <a:p>
                <a:r>
                  <a:rPr lang="ru-RU">
                    <a:noFill/>
                  </a:rPr>
                  <a:t> </a:t>
                </a:r>
              </a:p>
            </p:txBody>
          </p:sp>
        </mc:Fallback>
      </mc:AlternateContent>
    </p:spTree>
    <p:extLst>
      <p:ext uri="{BB962C8B-B14F-4D97-AF65-F5344CB8AC3E}">
        <p14:creationId xmlns:p14="http://schemas.microsoft.com/office/powerpoint/2010/main" val="484544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sSup>
                          <m:sSupPr>
                            <m:ctrlPr>
                              <a:rPr lang="en-US" sz="2400" b="0" i="1" smtClean="0"/>
                            </m:ctrlPr>
                          </m:sSupPr>
                          <m:e>
                            <m:r>
                              <a:rPr lang="en-US" sz="2400" b="0" i="1" smtClean="0"/>
                              <m:t>𝑥</m:t>
                            </m:r>
                          </m:e>
                          <m:sup>
                            <m:r>
                              <a:rPr lang="en-US" sz="2400" b="0" i="1" smtClean="0"/>
                              <m:t>−</m:t>
                            </m:r>
                            <m:r>
                              <a:rPr lang="en-US" sz="2400" b="0" i="1" smtClean="0"/>
                              <m:t>𝑎</m:t>
                            </m:r>
                          </m:sup>
                        </m:sSup>
                        <m:r>
                          <a:rPr lang="en-US" sz="2400" b="0" i="1" smtClean="0"/>
                          <m:t>𝑑𝑥</m:t>
                        </m:r>
                      </m:e>
                    </m:nary>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493120"/>
              </a:xfrm>
              <a:prstGeom prst="rect">
                <a:avLst/>
              </a:prstGeom>
              <a:blipFill>
                <a:blip r:embed="rId2"/>
                <a:stretch>
                  <a:fillRect l="-1007" t="-150000" b="-202500"/>
                </a:stretch>
              </a:blipFill>
            </p:spPr>
            <p:txBody>
              <a:bodyPr/>
              <a:lstStyle/>
              <a:p>
                <a:r>
                  <a:rPr lang="ru-RU">
                    <a:noFill/>
                  </a:rPr>
                  <a:t> </a:t>
                </a:r>
              </a:p>
            </p:txBody>
          </p:sp>
        </mc:Fallback>
      </mc:AlternateContent>
    </p:spTree>
    <p:extLst>
      <p:ext uri="{BB962C8B-B14F-4D97-AF65-F5344CB8AC3E}">
        <p14:creationId xmlns:p14="http://schemas.microsoft.com/office/powerpoint/2010/main" val="374934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sSup>
                          <m:sSupPr>
                            <m:ctrlPr>
                              <a:rPr lang="en-US" sz="2400" b="0" i="1" smtClean="0"/>
                            </m:ctrlPr>
                          </m:sSupPr>
                          <m:e>
                            <m:r>
                              <a:rPr lang="en-US" sz="2400" b="0" i="1" smtClean="0"/>
                              <m:t>𝑥</m:t>
                            </m:r>
                          </m:e>
                          <m:sup>
                            <m:r>
                              <a:rPr lang="en-US" sz="2400" b="0" i="1" smtClean="0"/>
                              <m:t>−</m:t>
                            </m:r>
                            <m:r>
                              <a:rPr lang="en-US" sz="2400" b="0" i="1" smtClean="0"/>
                              <m:t>𝑎</m:t>
                            </m:r>
                          </m:sup>
                        </m:sSup>
                        <m:r>
                          <a:rPr lang="en-US" sz="2400" b="0" i="1" smtClean="0"/>
                          <m:t>𝑑𝑥</m:t>
                        </m:r>
                      </m:e>
                    </m:nary>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493120"/>
              </a:xfrm>
              <a:prstGeom prst="rect">
                <a:avLst/>
              </a:prstGeom>
              <a:blipFill>
                <a:blip r:embed="rId2"/>
                <a:stretch>
                  <a:fillRect l="-1007" t="-150000" b="-202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070B83FD-51D5-7A47-BFF7-563B1D79624A}"/>
                  </a:ext>
                </a:extLst>
              </p:cNvPr>
              <p:cNvSpPr txBox="1">
                <a:spLocks/>
              </p:cNvSpPr>
              <p:nvPr/>
            </p:nvSpPr>
            <p:spPr>
              <a:xfrm>
                <a:off x="161764" y="1077716"/>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solidFill>
                      <a:schemeClr val="tx1"/>
                    </a:solidFill>
                    <a:ea typeface="Myriad Pro" charset="0"/>
                    <a:cs typeface="Myriad Pro" charset="0"/>
                  </a:rPr>
                  <a:t>As a result, it converges if </a:t>
                </a:r>
                <a14:m>
                  <m:oMath xmlns:m="http://schemas.openxmlformats.org/officeDocument/2006/math">
                    <m:r>
                      <a:rPr lang="en-US" sz="2400" b="0" i="1" smtClean="0">
                        <a:solidFill>
                          <a:schemeClr val="tx1"/>
                        </a:solidFill>
                        <a:ea typeface="Myriad Pro" charset="0"/>
                        <a:cs typeface="Myriad Pro" charset="0"/>
                      </a:rPr>
                      <m:t>𝑎</m:t>
                    </m:r>
                    <m:r>
                      <a:rPr lang="en-US" sz="2400" b="0" i="1" smtClean="0">
                        <a:solidFill>
                          <a:schemeClr val="tx1"/>
                        </a:solidFill>
                        <a:ea typeface="Myriad Pro" charset="0"/>
                        <a:cs typeface="Myriad Pro" charset="0"/>
                      </a:rPr>
                      <m:t>&gt;1</m:t>
                    </m:r>
                  </m:oMath>
                </a14:m>
                <a:r>
                  <a:rPr lang="en-US" sz="2400" dirty="0">
                    <a:solidFill>
                      <a:schemeClr val="tx1"/>
                    </a:solidFill>
                    <a:ea typeface="Myriad Pro" charset="0"/>
                    <a:cs typeface="Myriad Pro" charset="0"/>
                  </a:rPr>
                  <a:t>, and does not converge otherwise.</a:t>
                </a:r>
              </a:p>
            </p:txBody>
          </p:sp>
        </mc:Choice>
        <mc:Fallback>
          <p:sp>
            <p:nvSpPr>
              <p:cNvPr id="7" name="Содержимое 2">
                <a:extLst>
                  <a:ext uri="{FF2B5EF4-FFF2-40B4-BE49-F238E27FC236}">
                    <a16:creationId xmlns:a16="http://schemas.microsoft.com/office/drawing/2014/main" id="{070B83FD-51D5-7A47-BFF7-563B1D79624A}"/>
                  </a:ext>
                </a:extLst>
              </p:cNvPr>
              <p:cNvSpPr txBox="1">
                <a:spLocks noRot="1" noChangeAspect="1" noMove="1" noResize="1" noEditPoints="1" noAdjustHandles="1" noChangeArrowheads="1" noChangeShapeType="1" noTextEdit="1"/>
              </p:cNvSpPr>
              <p:nvPr/>
            </p:nvSpPr>
            <p:spPr>
              <a:xfrm>
                <a:off x="161764" y="1077716"/>
                <a:ext cx="8820472" cy="493120"/>
              </a:xfrm>
              <a:prstGeom prst="rect">
                <a:avLst/>
              </a:prstGeom>
              <a:blipFill>
                <a:blip r:embed="rId3"/>
                <a:stretch>
                  <a:fillRect l="-1007" t="-10000" b="-15000"/>
                </a:stretch>
              </a:blipFill>
            </p:spPr>
            <p:txBody>
              <a:bodyPr/>
              <a:lstStyle/>
              <a:p>
                <a:r>
                  <a:rPr lang="ru-RU">
                    <a:noFill/>
                  </a:rPr>
                  <a:t> </a:t>
                </a:r>
              </a:p>
            </p:txBody>
          </p:sp>
        </mc:Fallback>
      </mc:AlternateContent>
    </p:spTree>
    <p:extLst>
      <p:ext uri="{BB962C8B-B14F-4D97-AF65-F5344CB8AC3E}">
        <p14:creationId xmlns:p14="http://schemas.microsoft.com/office/powerpoint/2010/main" val="3266038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sSup>
                          <m:sSupPr>
                            <m:ctrlPr>
                              <a:rPr lang="en-US" sz="2400" b="0" i="1" smtClean="0"/>
                            </m:ctrlPr>
                          </m:sSupPr>
                          <m:e>
                            <m:r>
                              <a:rPr lang="en-US" sz="2400" b="0" i="1" smtClean="0"/>
                              <m:t>𝑥</m:t>
                            </m:r>
                          </m:e>
                          <m:sup>
                            <m:r>
                              <a:rPr lang="en-US" sz="2400" b="0" i="1" smtClean="0"/>
                              <m:t>−</m:t>
                            </m:r>
                            <m:r>
                              <a:rPr lang="en-US" sz="2400" b="0" i="1" smtClean="0"/>
                              <m:t>𝑎</m:t>
                            </m:r>
                          </m:sup>
                        </m:sSup>
                        <m:r>
                          <a:rPr lang="en-US" sz="2400" b="0" i="1" smtClean="0"/>
                          <m:t>𝑑𝑥</m:t>
                        </m:r>
                      </m:e>
                    </m:nary>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493120"/>
              </a:xfrm>
              <a:prstGeom prst="rect">
                <a:avLst/>
              </a:prstGeom>
              <a:blipFill>
                <a:blip r:embed="rId2"/>
                <a:stretch>
                  <a:fillRect l="-1007" t="-150000" b="-202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A5CF424-9F7A-1745-AB54-A42998A16E90}"/>
                  </a:ext>
                </a:extLst>
              </p:cNvPr>
              <p:cNvSpPr txBox="1">
                <a:spLocks/>
              </p:cNvSpPr>
              <p:nvPr/>
            </p:nvSpPr>
            <p:spPr>
              <a:xfrm>
                <a:off x="161764" y="1598264"/>
                <a:ext cx="8874732" cy="13266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Sometimes it is easier (or only possible) to compare the function being integrated with some other function with known answer:</a:t>
                </a:r>
              </a:p>
              <a:p>
                <a:pPr marL="0" indent="0">
                  <a:lnSpc>
                    <a:spcPts val="2700"/>
                  </a:lnSpc>
                  <a:spcBef>
                    <a:spcPts val="0"/>
                  </a:spcBef>
                  <a:spcAft>
                    <a:spcPts val="900"/>
                  </a:spcAft>
                  <a:buNone/>
                </a:pPr>
                <a:r>
                  <a:rPr lang="en-US" sz="2400" dirty="0">
                    <a:ea typeface="Myriad Pro" charset="0"/>
                    <a:cs typeface="Myriad Pro" charset="0"/>
                  </a:rPr>
                  <a:t>E.g. if </a:t>
                </a:r>
                <a14:m>
                  <m:oMath xmlns:m="http://schemas.openxmlformats.org/officeDocument/2006/math">
                    <m:r>
                      <a:rPr lang="en-US" sz="2400" b="0" i="0" smtClean="0">
                        <a:ea typeface="Myriad Pro" charset="0"/>
                        <a:cs typeface="Myriad Pro" charset="0"/>
                      </a:rPr>
                      <m:t>0&lt;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&lt;</m:t>
                    </m:r>
                    <m:r>
                      <a:rPr lang="en-US" sz="2400" b="0" i="1" smtClean="0">
                        <a:ea typeface="Myriad Pro" charset="0"/>
                        <a:cs typeface="Myriad Pro" charset="0"/>
                      </a:rPr>
                      <m:t>𝑔</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m:t>
                        </m:r>
                      </m:sup>
                      <m:e>
                        <m:r>
                          <a:rPr lang="en-US" sz="2400" b="0" i="1" smtClean="0"/>
                          <m:t>𝑔</m:t>
                        </m:r>
                        <m:d>
                          <m:dPr>
                            <m:ctrlPr>
                              <a:rPr lang="en-US" sz="2400" b="0" i="1" smtClean="0"/>
                            </m:ctrlPr>
                          </m:dPr>
                          <m:e>
                            <m:r>
                              <a:rPr lang="en-US" sz="2400" b="0" i="1" smtClean="0"/>
                              <m:t>𝑥</m:t>
                            </m:r>
                          </m:e>
                        </m:d>
                        <m:r>
                          <a:rPr lang="en-US" sz="2400" b="0" i="1" smtClean="0"/>
                          <m:t>𝑑𝑥</m:t>
                        </m:r>
                      </m:e>
                    </m:nary>
                    <m:r>
                      <a:rPr lang="en-US" sz="2400" b="0" i="1" smtClean="0"/>
                      <m:t>→</m:t>
                    </m:r>
                  </m:oMath>
                </a14:m>
                <a:r>
                  <a:rPr lang="en-US" sz="2400" dirty="0">
                    <a:ea typeface="Myriad Pro" charset="0"/>
                    <a:cs typeface="Myriad Pro" charset="0"/>
                  </a:rPr>
                  <a:t>, then </a:t>
                </a:r>
                <a14:m>
                  <m:oMath xmlns:m="http://schemas.openxmlformats.org/officeDocument/2006/math">
                    <m:nary>
                      <m:naryPr>
                        <m:ctrlPr>
                          <a:rPr lang="en-US" sz="2400" i="1"/>
                        </m:ctrlPr>
                      </m:naryPr>
                      <m:sub>
                        <m:r>
                          <m:rPr>
                            <m:brk m:alnAt="23"/>
                          </m:rPr>
                          <a:rPr lang="en-US" sz="2400" i="1"/>
                          <m:t>𝑎</m:t>
                        </m:r>
                      </m:sub>
                      <m:sup>
                        <m:r>
                          <a:rPr lang="en-US" sz="2400" i="1"/>
                          <m:t>+∞</m:t>
                        </m:r>
                      </m:sup>
                      <m:e>
                        <m:r>
                          <a:rPr lang="en-US" sz="2400" b="0" i="1" smtClean="0"/>
                          <m:t>𝑓</m:t>
                        </m:r>
                        <m:d>
                          <m:dPr>
                            <m:ctrlPr>
                              <a:rPr lang="en-US" sz="2400" i="1"/>
                            </m:ctrlPr>
                          </m:dPr>
                          <m:e>
                            <m:r>
                              <a:rPr lang="en-US" sz="2400" i="1"/>
                              <m:t>𝑥</m:t>
                            </m:r>
                          </m:e>
                        </m:d>
                        <m:r>
                          <a:rPr lang="en-US" sz="2400" i="1"/>
                          <m:t>𝑑𝑥</m:t>
                        </m:r>
                      </m:e>
                    </m:nary>
                    <m:r>
                      <a:rPr lang="en-US" sz="2400" i="1"/>
                      <m:t>→</m:t>
                    </m:r>
                  </m:oMath>
                </a14:m>
                <a:r>
                  <a:rPr lang="en-US" sz="2400" dirty="0">
                    <a:ea typeface="Myriad Pro" charset="0"/>
                    <a:cs typeface="Myriad Pro" charset="0"/>
                  </a:rPr>
                  <a:t> too.</a:t>
                </a:r>
              </a:p>
            </p:txBody>
          </p:sp>
        </mc:Choice>
        <mc:Fallback>
          <p:sp>
            <p:nvSpPr>
              <p:cNvPr id="10" name="Содержимое 2">
                <a:extLst>
                  <a:ext uri="{FF2B5EF4-FFF2-40B4-BE49-F238E27FC236}">
                    <a16:creationId xmlns:a16="http://schemas.microsoft.com/office/drawing/2014/main" id="{EA5CF424-9F7A-1745-AB54-A42998A16E90}"/>
                  </a:ext>
                </a:extLst>
              </p:cNvPr>
              <p:cNvSpPr txBox="1">
                <a:spLocks noRot="1" noChangeAspect="1" noMove="1" noResize="1" noEditPoints="1" noAdjustHandles="1" noChangeArrowheads="1" noChangeShapeType="1" noTextEdit="1"/>
              </p:cNvSpPr>
              <p:nvPr/>
            </p:nvSpPr>
            <p:spPr>
              <a:xfrm>
                <a:off x="161764" y="1598264"/>
                <a:ext cx="8874732" cy="1326680"/>
              </a:xfrm>
              <a:prstGeom prst="rect">
                <a:avLst/>
              </a:prstGeom>
              <a:blipFill>
                <a:blip r:embed="rId3"/>
                <a:stretch>
                  <a:fillRect l="-999" t="-4717" r="-285" b="-7452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070B83FD-51D5-7A47-BFF7-563B1D79624A}"/>
                  </a:ext>
                </a:extLst>
              </p:cNvPr>
              <p:cNvSpPr txBox="1">
                <a:spLocks/>
              </p:cNvSpPr>
              <p:nvPr/>
            </p:nvSpPr>
            <p:spPr>
              <a:xfrm>
                <a:off x="161764" y="1077716"/>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solidFill>
                      <a:schemeClr val="tx1"/>
                    </a:solidFill>
                    <a:ea typeface="Myriad Pro" charset="0"/>
                    <a:cs typeface="Myriad Pro" charset="0"/>
                  </a:rPr>
                  <a:t>As a result, it converges if </a:t>
                </a:r>
                <a14:m>
                  <m:oMath xmlns:m="http://schemas.openxmlformats.org/officeDocument/2006/math">
                    <m:r>
                      <a:rPr lang="en-US" sz="2400" b="0" i="1" smtClean="0">
                        <a:solidFill>
                          <a:schemeClr val="tx1"/>
                        </a:solidFill>
                        <a:ea typeface="Myriad Pro" charset="0"/>
                        <a:cs typeface="Myriad Pro" charset="0"/>
                      </a:rPr>
                      <m:t>𝑎</m:t>
                    </m:r>
                    <m:r>
                      <a:rPr lang="en-US" sz="2400" b="0" i="1" smtClean="0">
                        <a:solidFill>
                          <a:schemeClr val="tx1"/>
                        </a:solidFill>
                        <a:ea typeface="Myriad Pro" charset="0"/>
                        <a:cs typeface="Myriad Pro" charset="0"/>
                      </a:rPr>
                      <m:t>&gt;1</m:t>
                    </m:r>
                  </m:oMath>
                </a14:m>
                <a:r>
                  <a:rPr lang="en-US" sz="2400" dirty="0">
                    <a:solidFill>
                      <a:schemeClr val="tx1"/>
                    </a:solidFill>
                    <a:ea typeface="Myriad Pro" charset="0"/>
                    <a:cs typeface="Myriad Pro" charset="0"/>
                  </a:rPr>
                  <a:t>, and does not converge otherwise.</a:t>
                </a:r>
              </a:p>
            </p:txBody>
          </p:sp>
        </mc:Choice>
        <mc:Fallback>
          <p:sp>
            <p:nvSpPr>
              <p:cNvPr id="7" name="Содержимое 2">
                <a:extLst>
                  <a:ext uri="{FF2B5EF4-FFF2-40B4-BE49-F238E27FC236}">
                    <a16:creationId xmlns:a16="http://schemas.microsoft.com/office/drawing/2014/main" id="{070B83FD-51D5-7A47-BFF7-563B1D79624A}"/>
                  </a:ext>
                </a:extLst>
              </p:cNvPr>
              <p:cNvSpPr txBox="1">
                <a:spLocks noRot="1" noChangeAspect="1" noMove="1" noResize="1" noEditPoints="1" noAdjustHandles="1" noChangeArrowheads="1" noChangeShapeType="1" noTextEdit="1"/>
              </p:cNvSpPr>
              <p:nvPr/>
            </p:nvSpPr>
            <p:spPr>
              <a:xfrm>
                <a:off x="161764" y="1077716"/>
                <a:ext cx="8820472" cy="493120"/>
              </a:xfrm>
              <a:prstGeom prst="rect">
                <a:avLst/>
              </a:prstGeom>
              <a:blipFill>
                <a:blip r:embed="rId4"/>
                <a:stretch>
                  <a:fillRect l="-1007" t="-10000" b="-15000"/>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3247C1E3-7C75-C14B-A5C2-7D284C08E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680" y="3140968"/>
            <a:ext cx="4214779" cy="2386682"/>
          </a:xfrm>
          <a:prstGeom prst="rect">
            <a:avLst/>
          </a:prstGeom>
        </p:spPr>
      </p:pic>
      <p:sp>
        <p:nvSpPr>
          <p:cNvPr id="11" name="TextBox 10">
            <a:extLst>
              <a:ext uri="{FF2B5EF4-FFF2-40B4-BE49-F238E27FC236}">
                <a16:creationId xmlns:a16="http://schemas.microsoft.com/office/drawing/2014/main" id="{2AA11FDF-7105-7E40-A216-7BC2B3033FF0}"/>
              </a:ext>
            </a:extLst>
          </p:cNvPr>
          <p:cNvSpPr txBox="1"/>
          <p:nvPr/>
        </p:nvSpPr>
        <p:spPr>
          <a:xfrm>
            <a:off x="6189420" y="4149643"/>
            <a:ext cx="495649" cy="369332"/>
          </a:xfrm>
          <a:prstGeom prst="rect">
            <a:avLst/>
          </a:prstGeom>
          <a:noFill/>
        </p:spPr>
        <p:txBody>
          <a:bodyPr wrap="none" rtlCol="0">
            <a:spAutoFit/>
          </a:bodyPr>
          <a:lstStyle/>
          <a:p>
            <a:r>
              <a:rPr lang="en-US" i="1" dirty="0"/>
              <a:t>f(x)</a:t>
            </a:r>
            <a:endParaRPr lang="ru-RU" i="1" dirty="0"/>
          </a:p>
        </p:txBody>
      </p:sp>
      <p:sp>
        <p:nvSpPr>
          <p:cNvPr id="12" name="TextBox 11">
            <a:extLst>
              <a:ext uri="{FF2B5EF4-FFF2-40B4-BE49-F238E27FC236}">
                <a16:creationId xmlns:a16="http://schemas.microsoft.com/office/drawing/2014/main" id="{1351DC72-B5B2-C24B-8503-1C8B4550FA2F}"/>
              </a:ext>
            </a:extLst>
          </p:cNvPr>
          <p:cNvSpPr txBox="1"/>
          <p:nvPr/>
        </p:nvSpPr>
        <p:spPr>
          <a:xfrm>
            <a:off x="6948264" y="3440392"/>
            <a:ext cx="534121" cy="369332"/>
          </a:xfrm>
          <a:prstGeom prst="rect">
            <a:avLst/>
          </a:prstGeom>
          <a:noFill/>
        </p:spPr>
        <p:txBody>
          <a:bodyPr wrap="none" rtlCol="0">
            <a:spAutoFit/>
          </a:bodyPr>
          <a:lstStyle/>
          <a:p>
            <a:r>
              <a:rPr lang="en-US" dirty="0"/>
              <a:t>g(x)</a:t>
            </a:r>
            <a:endParaRPr lang="ru-RU" dirty="0"/>
          </a:p>
        </p:txBody>
      </p:sp>
    </p:spTree>
    <p:extLst>
      <p:ext uri="{BB962C8B-B14F-4D97-AF65-F5344CB8AC3E}">
        <p14:creationId xmlns:p14="http://schemas.microsoft.com/office/powerpoint/2010/main" val="520503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sSup>
                          <m:sSupPr>
                            <m:ctrlPr>
                              <a:rPr lang="en-US" sz="2400" b="0" i="1" smtClean="0"/>
                            </m:ctrlPr>
                          </m:sSupPr>
                          <m:e>
                            <m:r>
                              <a:rPr lang="en-US" sz="2400" b="0" i="1" smtClean="0"/>
                              <m:t>𝑥</m:t>
                            </m:r>
                          </m:e>
                          <m:sup>
                            <m:r>
                              <a:rPr lang="en-US" sz="2400" b="0" i="1" smtClean="0"/>
                              <m:t>−</m:t>
                            </m:r>
                            <m:r>
                              <a:rPr lang="en-US" sz="2400" b="0" i="1" smtClean="0"/>
                              <m:t>𝑎</m:t>
                            </m:r>
                          </m:sup>
                        </m:sSup>
                        <m:r>
                          <a:rPr lang="en-US" sz="2400" b="0" i="1" smtClean="0"/>
                          <m:t>𝑑𝑥</m:t>
                        </m:r>
                      </m:e>
                    </m:nary>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493120"/>
              </a:xfrm>
              <a:prstGeom prst="rect">
                <a:avLst/>
              </a:prstGeom>
              <a:blipFill>
                <a:blip r:embed="rId2"/>
                <a:stretch>
                  <a:fillRect l="-1007" t="-150000" b="-202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A5CF424-9F7A-1745-AB54-A42998A16E90}"/>
                  </a:ext>
                </a:extLst>
              </p:cNvPr>
              <p:cNvSpPr txBox="1">
                <a:spLocks/>
              </p:cNvSpPr>
              <p:nvPr/>
            </p:nvSpPr>
            <p:spPr>
              <a:xfrm>
                <a:off x="161764" y="1598264"/>
                <a:ext cx="8874732" cy="13266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Sometimes it is easier (or only possible) to compare the function being integrated with some other function with known answer:</a:t>
                </a:r>
              </a:p>
              <a:p>
                <a:pPr marL="0" indent="0">
                  <a:lnSpc>
                    <a:spcPts val="2700"/>
                  </a:lnSpc>
                  <a:spcBef>
                    <a:spcPts val="0"/>
                  </a:spcBef>
                  <a:spcAft>
                    <a:spcPts val="900"/>
                  </a:spcAft>
                  <a:buNone/>
                </a:pPr>
                <a:r>
                  <a:rPr lang="en-US" sz="2400" dirty="0">
                    <a:ea typeface="Myriad Pro" charset="0"/>
                    <a:cs typeface="Myriad Pro" charset="0"/>
                  </a:rPr>
                  <a:t>E.g. if </a:t>
                </a:r>
                <a14:m>
                  <m:oMath xmlns:m="http://schemas.openxmlformats.org/officeDocument/2006/math">
                    <m:r>
                      <a:rPr lang="en-US" sz="2400" b="0" i="0" smtClean="0">
                        <a:ea typeface="Myriad Pro" charset="0"/>
                        <a:cs typeface="Myriad Pro" charset="0"/>
                      </a:rPr>
                      <m:t>0&lt;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&lt;</m:t>
                    </m:r>
                    <m:r>
                      <a:rPr lang="en-US" sz="2400" b="0" i="1" smtClean="0">
                        <a:ea typeface="Myriad Pro" charset="0"/>
                        <a:cs typeface="Myriad Pro" charset="0"/>
                      </a:rPr>
                      <m:t>𝑔</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m:t>
                        </m:r>
                      </m:sup>
                      <m:e>
                        <m:r>
                          <a:rPr lang="en-US" sz="2400" b="0" i="1" smtClean="0"/>
                          <m:t>𝑔</m:t>
                        </m:r>
                        <m:d>
                          <m:dPr>
                            <m:ctrlPr>
                              <a:rPr lang="en-US" sz="2400" b="0" i="1" smtClean="0"/>
                            </m:ctrlPr>
                          </m:dPr>
                          <m:e>
                            <m:r>
                              <a:rPr lang="en-US" sz="2400" b="0" i="1" smtClean="0"/>
                              <m:t>𝑥</m:t>
                            </m:r>
                          </m:e>
                        </m:d>
                        <m:r>
                          <a:rPr lang="en-US" sz="2400" b="0" i="1" smtClean="0"/>
                          <m:t>𝑑𝑥</m:t>
                        </m:r>
                      </m:e>
                    </m:nary>
                    <m:r>
                      <a:rPr lang="en-US" sz="2400" b="0" i="1" smtClean="0"/>
                      <m:t>→</m:t>
                    </m:r>
                  </m:oMath>
                </a14:m>
                <a:r>
                  <a:rPr lang="en-US" sz="2400" dirty="0">
                    <a:ea typeface="Myriad Pro" charset="0"/>
                    <a:cs typeface="Myriad Pro" charset="0"/>
                  </a:rPr>
                  <a:t>, then </a:t>
                </a:r>
                <a14:m>
                  <m:oMath xmlns:m="http://schemas.openxmlformats.org/officeDocument/2006/math">
                    <m:nary>
                      <m:naryPr>
                        <m:ctrlPr>
                          <a:rPr lang="en-US" sz="2400" i="1"/>
                        </m:ctrlPr>
                      </m:naryPr>
                      <m:sub>
                        <m:r>
                          <m:rPr>
                            <m:brk m:alnAt="23"/>
                          </m:rPr>
                          <a:rPr lang="en-US" sz="2400" i="1"/>
                          <m:t>𝑎</m:t>
                        </m:r>
                      </m:sub>
                      <m:sup>
                        <m:r>
                          <a:rPr lang="en-US" sz="2400" i="1"/>
                          <m:t>+∞</m:t>
                        </m:r>
                      </m:sup>
                      <m:e>
                        <m:r>
                          <a:rPr lang="en-US" sz="2400" b="0" i="1" smtClean="0"/>
                          <m:t>𝑓</m:t>
                        </m:r>
                        <m:d>
                          <m:dPr>
                            <m:ctrlPr>
                              <a:rPr lang="en-US" sz="2400" i="1"/>
                            </m:ctrlPr>
                          </m:dPr>
                          <m:e>
                            <m:r>
                              <a:rPr lang="en-US" sz="2400" i="1"/>
                              <m:t>𝑥</m:t>
                            </m:r>
                          </m:e>
                        </m:d>
                        <m:r>
                          <a:rPr lang="en-US" sz="2400" i="1"/>
                          <m:t>𝑑𝑥</m:t>
                        </m:r>
                      </m:e>
                    </m:nary>
                    <m:r>
                      <a:rPr lang="en-US" sz="2400" i="1"/>
                      <m:t>→</m:t>
                    </m:r>
                  </m:oMath>
                </a14:m>
                <a:r>
                  <a:rPr lang="en-US" sz="2400" dirty="0">
                    <a:ea typeface="Myriad Pro" charset="0"/>
                    <a:cs typeface="Myriad Pro" charset="0"/>
                  </a:rPr>
                  <a:t> too.</a:t>
                </a:r>
              </a:p>
            </p:txBody>
          </p:sp>
        </mc:Choice>
        <mc:Fallback>
          <p:sp>
            <p:nvSpPr>
              <p:cNvPr id="10" name="Содержимое 2">
                <a:extLst>
                  <a:ext uri="{FF2B5EF4-FFF2-40B4-BE49-F238E27FC236}">
                    <a16:creationId xmlns:a16="http://schemas.microsoft.com/office/drawing/2014/main" id="{EA5CF424-9F7A-1745-AB54-A42998A16E90}"/>
                  </a:ext>
                </a:extLst>
              </p:cNvPr>
              <p:cNvSpPr txBox="1">
                <a:spLocks noRot="1" noChangeAspect="1" noMove="1" noResize="1" noEditPoints="1" noAdjustHandles="1" noChangeArrowheads="1" noChangeShapeType="1" noTextEdit="1"/>
              </p:cNvSpPr>
              <p:nvPr/>
            </p:nvSpPr>
            <p:spPr>
              <a:xfrm>
                <a:off x="161764" y="1598264"/>
                <a:ext cx="8874732" cy="1326680"/>
              </a:xfrm>
              <a:prstGeom prst="rect">
                <a:avLst/>
              </a:prstGeom>
              <a:blipFill>
                <a:blip r:embed="rId3"/>
                <a:stretch>
                  <a:fillRect l="-999" t="-4717" r="-285" b="-7452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070B83FD-51D5-7A47-BFF7-563B1D79624A}"/>
                  </a:ext>
                </a:extLst>
              </p:cNvPr>
              <p:cNvSpPr txBox="1">
                <a:spLocks/>
              </p:cNvSpPr>
              <p:nvPr/>
            </p:nvSpPr>
            <p:spPr>
              <a:xfrm>
                <a:off x="161764" y="1077716"/>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solidFill>
                      <a:schemeClr val="tx1"/>
                    </a:solidFill>
                    <a:ea typeface="Myriad Pro" charset="0"/>
                    <a:cs typeface="Myriad Pro" charset="0"/>
                  </a:rPr>
                  <a:t>As a result, it converges if </a:t>
                </a:r>
                <a14:m>
                  <m:oMath xmlns:m="http://schemas.openxmlformats.org/officeDocument/2006/math">
                    <m:r>
                      <a:rPr lang="en-US" sz="2400" b="0" i="1" smtClean="0">
                        <a:solidFill>
                          <a:schemeClr val="tx1"/>
                        </a:solidFill>
                        <a:ea typeface="Myriad Pro" charset="0"/>
                        <a:cs typeface="Myriad Pro" charset="0"/>
                      </a:rPr>
                      <m:t>𝑎</m:t>
                    </m:r>
                    <m:r>
                      <a:rPr lang="en-US" sz="2400" b="0" i="1" smtClean="0">
                        <a:solidFill>
                          <a:schemeClr val="tx1"/>
                        </a:solidFill>
                        <a:ea typeface="Myriad Pro" charset="0"/>
                        <a:cs typeface="Myriad Pro" charset="0"/>
                      </a:rPr>
                      <m:t>&gt;1</m:t>
                    </m:r>
                  </m:oMath>
                </a14:m>
                <a:r>
                  <a:rPr lang="en-US" sz="2400" dirty="0">
                    <a:solidFill>
                      <a:schemeClr val="tx1"/>
                    </a:solidFill>
                    <a:ea typeface="Myriad Pro" charset="0"/>
                    <a:cs typeface="Myriad Pro" charset="0"/>
                  </a:rPr>
                  <a:t>, and does not converge otherwise.</a:t>
                </a:r>
              </a:p>
            </p:txBody>
          </p:sp>
        </mc:Choice>
        <mc:Fallback>
          <p:sp>
            <p:nvSpPr>
              <p:cNvPr id="7" name="Содержимое 2">
                <a:extLst>
                  <a:ext uri="{FF2B5EF4-FFF2-40B4-BE49-F238E27FC236}">
                    <a16:creationId xmlns:a16="http://schemas.microsoft.com/office/drawing/2014/main" id="{070B83FD-51D5-7A47-BFF7-563B1D79624A}"/>
                  </a:ext>
                </a:extLst>
              </p:cNvPr>
              <p:cNvSpPr txBox="1">
                <a:spLocks noRot="1" noChangeAspect="1" noMove="1" noResize="1" noEditPoints="1" noAdjustHandles="1" noChangeArrowheads="1" noChangeShapeType="1" noTextEdit="1"/>
              </p:cNvSpPr>
              <p:nvPr/>
            </p:nvSpPr>
            <p:spPr>
              <a:xfrm>
                <a:off x="161764" y="1077716"/>
                <a:ext cx="8820472" cy="493120"/>
              </a:xfrm>
              <a:prstGeom prst="rect">
                <a:avLst/>
              </a:prstGeom>
              <a:blipFill>
                <a:blip r:embed="rId4"/>
                <a:stretch>
                  <a:fillRect l="-1007" t="-10000" b="-15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809F3DA9-62F0-504F-8976-BFF9FA90C54D}"/>
                  </a:ext>
                </a:extLst>
              </p:cNvPr>
              <p:cNvSpPr txBox="1">
                <a:spLocks/>
              </p:cNvSpPr>
              <p:nvPr/>
            </p:nvSpPr>
            <p:spPr>
              <a:xfrm>
                <a:off x="161764" y="3105583"/>
                <a:ext cx="4122204"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r>
                          <a:rPr lang="en-US" sz="2400" b="0" i="1" smtClean="0"/>
                          <m:t>𝑥</m:t>
                        </m:r>
                        <m:r>
                          <a:rPr lang="en-US" sz="2400" b="0" i="1" smtClean="0"/>
                          <m:t>/(1+</m:t>
                        </m:r>
                        <m:sSup>
                          <m:sSupPr>
                            <m:ctrlPr>
                              <a:rPr lang="en-US" sz="2400" b="0" i="1" smtClean="0"/>
                            </m:ctrlPr>
                          </m:sSupPr>
                          <m:e>
                            <m:r>
                              <a:rPr lang="en-US" sz="2400" b="0" i="1" smtClean="0"/>
                              <m:t>𝑥</m:t>
                            </m:r>
                          </m:e>
                          <m:sup>
                            <m:r>
                              <a:rPr lang="en-US" sz="2400" b="0" i="1" smtClean="0"/>
                              <m:t>2</m:t>
                            </m:r>
                          </m:sup>
                        </m:sSup>
                        <m:r>
                          <a:rPr lang="en-US" sz="2400" b="0" i="1" smtClean="0"/>
                          <m:t>)</m:t>
                        </m:r>
                        <m:r>
                          <a:rPr lang="en-US" sz="2400" b="0" i="1" smtClean="0"/>
                          <m:t>𝑑𝑥</m:t>
                        </m:r>
                      </m:e>
                    </m:nary>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809F3DA9-62F0-504F-8976-BFF9FA90C54D}"/>
                  </a:ext>
                </a:extLst>
              </p:cNvPr>
              <p:cNvSpPr txBox="1">
                <a:spLocks noRot="1" noChangeAspect="1" noMove="1" noResize="1" noEditPoints="1" noAdjustHandles="1" noChangeArrowheads="1" noChangeShapeType="1" noTextEdit="1"/>
              </p:cNvSpPr>
              <p:nvPr/>
            </p:nvSpPr>
            <p:spPr>
              <a:xfrm>
                <a:off x="161764" y="3105583"/>
                <a:ext cx="4122204" cy="493120"/>
              </a:xfrm>
              <a:prstGeom prst="rect">
                <a:avLst/>
              </a:prstGeom>
              <a:blipFill>
                <a:blip r:embed="rId5"/>
                <a:stretch>
                  <a:fillRect l="-2154" t="-158974" b="-210256"/>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DE267543-9033-0449-9D59-B8AA22281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7680" y="3140968"/>
            <a:ext cx="4214779" cy="2386682"/>
          </a:xfrm>
          <a:prstGeom prst="rect">
            <a:avLst/>
          </a:prstGeom>
        </p:spPr>
      </p:pic>
      <p:sp>
        <p:nvSpPr>
          <p:cNvPr id="4" name="TextBox 3">
            <a:extLst>
              <a:ext uri="{FF2B5EF4-FFF2-40B4-BE49-F238E27FC236}">
                <a16:creationId xmlns:a16="http://schemas.microsoft.com/office/drawing/2014/main" id="{DBCE3E25-DC45-C448-816F-BB974E3E8CC1}"/>
              </a:ext>
            </a:extLst>
          </p:cNvPr>
          <p:cNvSpPr txBox="1"/>
          <p:nvPr/>
        </p:nvSpPr>
        <p:spPr>
          <a:xfrm>
            <a:off x="6189420" y="4149643"/>
            <a:ext cx="495649" cy="369332"/>
          </a:xfrm>
          <a:prstGeom prst="rect">
            <a:avLst/>
          </a:prstGeom>
          <a:noFill/>
        </p:spPr>
        <p:txBody>
          <a:bodyPr wrap="none" rtlCol="0">
            <a:spAutoFit/>
          </a:bodyPr>
          <a:lstStyle/>
          <a:p>
            <a:r>
              <a:rPr lang="en-US" i="1" dirty="0"/>
              <a:t>f(x)</a:t>
            </a:r>
            <a:endParaRPr lang="ru-RU" i="1" dirty="0"/>
          </a:p>
        </p:txBody>
      </p:sp>
      <p:sp>
        <p:nvSpPr>
          <p:cNvPr id="5" name="TextBox 4">
            <a:extLst>
              <a:ext uri="{FF2B5EF4-FFF2-40B4-BE49-F238E27FC236}">
                <a16:creationId xmlns:a16="http://schemas.microsoft.com/office/drawing/2014/main" id="{172F0768-663C-8240-B6E3-1BE952D84D5E}"/>
              </a:ext>
            </a:extLst>
          </p:cNvPr>
          <p:cNvSpPr txBox="1"/>
          <p:nvPr/>
        </p:nvSpPr>
        <p:spPr>
          <a:xfrm>
            <a:off x="6948264" y="3440392"/>
            <a:ext cx="534121" cy="369332"/>
          </a:xfrm>
          <a:prstGeom prst="rect">
            <a:avLst/>
          </a:prstGeom>
          <a:noFill/>
        </p:spPr>
        <p:txBody>
          <a:bodyPr wrap="none" rtlCol="0">
            <a:spAutoFit/>
          </a:bodyPr>
          <a:lstStyle/>
          <a:p>
            <a:r>
              <a:rPr lang="en-US" dirty="0"/>
              <a:t>g(x)</a:t>
            </a:r>
            <a:endParaRPr lang="ru-RU" dirty="0"/>
          </a:p>
        </p:txBody>
      </p:sp>
    </p:spTree>
    <p:extLst>
      <p:ext uri="{BB962C8B-B14F-4D97-AF65-F5344CB8AC3E}">
        <p14:creationId xmlns:p14="http://schemas.microsoft.com/office/powerpoint/2010/main" val="4151113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improper integrals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1</m:t>
                        </m:r>
                      </m:sub>
                      <m:sup>
                        <m:r>
                          <a:rPr lang="en-US" sz="2400" b="0" i="1" smtClean="0"/>
                          <m:t>+∞</m:t>
                        </m:r>
                      </m:sup>
                      <m:e>
                        <m:sSup>
                          <m:sSupPr>
                            <m:ctrlPr>
                              <a:rPr lang="en-US" sz="2400" b="0" i="1" smtClean="0"/>
                            </m:ctrlPr>
                          </m:sSupPr>
                          <m:e>
                            <m:r>
                              <a:rPr lang="en-US" sz="2400" b="0" i="1" smtClean="0"/>
                              <m:t>𝑥</m:t>
                            </m:r>
                          </m:e>
                          <m:sup>
                            <m:r>
                              <a:rPr lang="en-US" sz="2400" b="0" i="1" smtClean="0"/>
                              <m:t>−</m:t>
                            </m:r>
                            <m:r>
                              <a:rPr lang="en-US" sz="2400" b="0" i="1" smtClean="0"/>
                              <m:t>𝑎</m:t>
                            </m:r>
                          </m:sup>
                        </m:sSup>
                        <m:r>
                          <a:rPr lang="en-US" sz="2400" b="0" i="1" smtClean="0"/>
                          <m:t>𝑑𝑥</m:t>
                        </m:r>
                      </m:e>
                    </m:nary>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493120"/>
              </a:xfrm>
              <a:prstGeom prst="rect">
                <a:avLst/>
              </a:prstGeom>
              <a:blipFill>
                <a:blip r:embed="rId2"/>
                <a:stretch>
                  <a:fillRect l="-1007" t="-150000" b="-202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A5CF424-9F7A-1745-AB54-A42998A16E90}"/>
                  </a:ext>
                </a:extLst>
              </p:cNvPr>
              <p:cNvSpPr txBox="1">
                <a:spLocks/>
              </p:cNvSpPr>
              <p:nvPr/>
            </p:nvSpPr>
            <p:spPr>
              <a:xfrm>
                <a:off x="161764" y="1598264"/>
                <a:ext cx="8874732" cy="13266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Sometimes it is easier (or only possible) to compare the function being integrated with some other function with known answer:</a:t>
                </a:r>
              </a:p>
              <a:p>
                <a:pPr marL="0" indent="0">
                  <a:lnSpc>
                    <a:spcPts val="2700"/>
                  </a:lnSpc>
                  <a:spcBef>
                    <a:spcPts val="0"/>
                  </a:spcBef>
                  <a:spcAft>
                    <a:spcPts val="900"/>
                  </a:spcAft>
                  <a:buNone/>
                </a:pPr>
                <a:r>
                  <a:rPr lang="en-US" sz="2400" dirty="0">
                    <a:ea typeface="Myriad Pro" charset="0"/>
                    <a:cs typeface="Myriad Pro" charset="0"/>
                  </a:rPr>
                  <a:t>E.g. if </a:t>
                </a:r>
                <a14:m>
                  <m:oMath xmlns:m="http://schemas.openxmlformats.org/officeDocument/2006/math">
                    <m:r>
                      <a:rPr lang="en-US" sz="2400" b="0" i="0" smtClean="0">
                        <a:ea typeface="Myriad Pro" charset="0"/>
                        <a:cs typeface="Myriad Pro" charset="0"/>
                      </a:rPr>
                      <m:t>0&lt;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&lt;</m:t>
                    </m:r>
                    <m:r>
                      <a:rPr lang="en-US" sz="2400" b="0" i="1" smtClean="0">
                        <a:ea typeface="Myriad Pro" charset="0"/>
                        <a:cs typeface="Myriad Pro" charset="0"/>
                      </a:rPr>
                      <m:t>𝑔</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and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m:t>
                        </m:r>
                      </m:sup>
                      <m:e>
                        <m:r>
                          <a:rPr lang="en-US" sz="2400" b="0" i="1" smtClean="0"/>
                          <m:t>𝑔</m:t>
                        </m:r>
                        <m:d>
                          <m:dPr>
                            <m:ctrlPr>
                              <a:rPr lang="en-US" sz="2400" b="0" i="1" smtClean="0"/>
                            </m:ctrlPr>
                          </m:dPr>
                          <m:e>
                            <m:r>
                              <a:rPr lang="en-US" sz="2400" b="0" i="1" smtClean="0"/>
                              <m:t>𝑥</m:t>
                            </m:r>
                          </m:e>
                        </m:d>
                        <m:r>
                          <a:rPr lang="en-US" sz="2400" b="0" i="1" smtClean="0"/>
                          <m:t>𝑑𝑥</m:t>
                        </m:r>
                      </m:e>
                    </m:nary>
                    <m:r>
                      <a:rPr lang="en-US" sz="2400" b="0" i="1" smtClean="0"/>
                      <m:t>→</m:t>
                    </m:r>
                  </m:oMath>
                </a14:m>
                <a:r>
                  <a:rPr lang="en-US" sz="2400" dirty="0">
                    <a:ea typeface="Myriad Pro" charset="0"/>
                    <a:cs typeface="Myriad Pro" charset="0"/>
                  </a:rPr>
                  <a:t>, then </a:t>
                </a:r>
                <a14:m>
                  <m:oMath xmlns:m="http://schemas.openxmlformats.org/officeDocument/2006/math">
                    <m:nary>
                      <m:naryPr>
                        <m:ctrlPr>
                          <a:rPr lang="en-US" sz="2400" i="1"/>
                        </m:ctrlPr>
                      </m:naryPr>
                      <m:sub>
                        <m:r>
                          <m:rPr>
                            <m:brk m:alnAt="23"/>
                          </m:rPr>
                          <a:rPr lang="en-US" sz="2400" i="1"/>
                          <m:t>𝑎</m:t>
                        </m:r>
                      </m:sub>
                      <m:sup>
                        <m:r>
                          <a:rPr lang="en-US" sz="2400" i="1"/>
                          <m:t>+∞</m:t>
                        </m:r>
                      </m:sup>
                      <m:e>
                        <m:r>
                          <a:rPr lang="en-US" sz="2400" b="0" i="1" smtClean="0"/>
                          <m:t>𝑓</m:t>
                        </m:r>
                        <m:d>
                          <m:dPr>
                            <m:ctrlPr>
                              <a:rPr lang="en-US" sz="2400" i="1"/>
                            </m:ctrlPr>
                          </m:dPr>
                          <m:e>
                            <m:r>
                              <a:rPr lang="en-US" sz="2400" i="1"/>
                              <m:t>𝑥</m:t>
                            </m:r>
                          </m:e>
                        </m:d>
                        <m:r>
                          <a:rPr lang="en-US" sz="2400" i="1"/>
                          <m:t>𝑑𝑥</m:t>
                        </m:r>
                      </m:e>
                    </m:nary>
                    <m:r>
                      <a:rPr lang="en-US" sz="2400" i="1"/>
                      <m:t>→</m:t>
                    </m:r>
                  </m:oMath>
                </a14:m>
                <a:r>
                  <a:rPr lang="en-US" sz="2400" dirty="0">
                    <a:ea typeface="Myriad Pro" charset="0"/>
                    <a:cs typeface="Myriad Pro" charset="0"/>
                  </a:rPr>
                  <a:t> too.</a:t>
                </a:r>
              </a:p>
            </p:txBody>
          </p:sp>
        </mc:Choice>
        <mc:Fallback>
          <p:sp>
            <p:nvSpPr>
              <p:cNvPr id="10" name="Содержимое 2">
                <a:extLst>
                  <a:ext uri="{FF2B5EF4-FFF2-40B4-BE49-F238E27FC236}">
                    <a16:creationId xmlns:a16="http://schemas.microsoft.com/office/drawing/2014/main" id="{EA5CF424-9F7A-1745-AB54-A42998A16E90}"/>
                  </a:ext>
                </a:extLst>
              </p:cNvPr>
              <p:cNvSpPr txBox="1">
                <a:spLocks noRot="1" noChangeAspect="1" noMove="1" noResize="1" noEditPoints="1" noAdjustHandles="1" noChangeArrowheads="1" noChangeShapeType="1" noTextEdit="1"/>
              </p:cNvSpPr>
              <p:nvPr/>
            </p:nvSpPr>
            <p:spPr>
              <a:xfrm>
                <a:off x="161764" y="1598264"/>
                <a:ext cx="8874732" cy="1326680"/>
              </a:xfrm>
              <a:prstGeom prst="rect">
                <a:avLst/>
              </a:prstGeom>
              <a:blipFill>
                <a:blip r:embed="rId3"/>
                <a:stretch>
                  <a:fillRect l="-999" t="-4717" r="-285" b="-7452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070B83FD-51D5-7A47-BFF7-563B1D79624A}"/>
                  </a:ext>
                </a:extLst>
              </p:cNvPr>
              <p:cNvSpPr txBox="1">
                <a:spLocks/>
              </p:cNvSpPr>
              <p:nvPr/>
            </p:nvSpPr>
            <p:spPr>
              <a:xfrm>
                <a:off x="161764" y="1077716"/>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solidFill>
                      <a:schemeClr val="tx1"/>
                    </a:solidFill>
                    <a:ea typeface="Myriad Pro" charset="0"/>
                    <a:cs typeface="Myriad Pro" charset="0"/>
                  </a:rPr>
                  <a:t>As a result, it converges if </a:t>
                </a:r>
                <a14:m>
                  <m:oMath xmlns:m="http://schemas.openxmlformats.org/officeDocument/2006/math">
                    <m:r>
                      <a:rPr lang="en-US" sz="2400" b="0" i="1" smtClean="0">
                        <a:solidFill>
                          <a:schemeClr val="tx1"/>
                        </a:solidFill>
                        <a:ea typeface="Myriad Pro" charset="0"/>
                        <a:cs typeface="Myriad Pro" charset="0"/>
                      </a:rPr>
                      <m:t>𝑎</m:t>
                    </m:r>
                    <m:r>
                      <a:rPr lang="en-US" sz="2400" b="0" i="1" smtClean="0">
                        <a:solidFill>
                          <a:schemeClr val="tx1"/>
                        </a:solidFill>
                        <a:ea typeface="Myriad Pro" charset="0"/>
                        <a:cs typeface="Myriad Pro" charset="0"/>
                      </a:rPr>
                      <m:t>&gt;1</m:t>
                    </m:r>
                  </m:oMath>
                </a14:m>
                <a:r>
                  <a:rPr lang="en-US" sz="2400" dirty="0">
                    <a:solidFill>
                      <a:schemeClr val="tx1"/>
                    </a:solidFill>
                    <a:ea typeface="Myriad Pro" charset="0"/>
                    <a:cs typeface="Myriad Pro" charset="0"/>
                  </a:rPr>
                  <a:t>, and does not converge otherwise.</a:t>
                </a:r>
              </a:p>
            </p:txBody>
          </p:sp>
        </mc:Choice>
        <mc:Fallback>
          <p:sp>
            <p:nvSpPr>
              <p:cNvPr id="7" name="Содержимое 2">
                <a:extLst>
                  <a:ext uri="{FF2B5EF4-FFF2-40B4-BE49-F238E27FC236}">
                    <a16:creationId xmlns:a16="http://schemas.microsoft.com/office/drawing/2014/main" id="{070B83FD-51D5-7A47-BFF7-563B1D79624A}"/>
                  </a:ext>
                </a:extLst>
              </p:cNvPr>
              <p:cNvSpPr txBox="1">
                <a:spLocks noRot="1" noChangeAspect="1" noMove="1" noResize="1" noEditPoints="1" noAdjustHandles="1" noChangeArrowheads="1" noChangeShapeType="1" noTextEdit="1"/>
              </p:cNvSpPr>
              <p:nvPr/>
            </p:nvSpPr>
            <p:spPr>
              <a:xfrm>
                <a:off x="161764" y="1077716"/>
                <a:ext cx="8820472" cy="493120"/>
              </a:xfrm>
              <a:prstGeom prst="rect">
                <a:avLst/>
              </a:prstGeom>
              <a:blipFill>
                <a:blip r:embed="rId4"/>
                <a:stretch>
                  <a:fillRect l="-1007" t="-10000" b="-15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809F3DA9-62F0-504F-8976-BFF9FA90C54D}"/>
                  </a:ext>
                </a:extLst>
              </p:cNvPr>
              <p:cNvSpPr txBox="1">
                <a:spLocks/>
              </p:cNvSpPr>
              <p:nvPr/>
            </p:nvSpPr>
            <p:spPr>
              <a:xfrm>
                <a:off x="161764" y="3105583"/>
                <a:ext cx="4122204"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nary>
                      <m:naryPr>
                        <m:ctrlPr>
                          <a:rPr lang="en-US" sz="2400" i="1" smtClean="0"/>
                        </m:ctrlPr>
                      </m:naryPr>
                      <m:sub>
                        <m:r>
                          <m:rPr>
                            <m:brk m:alnAt="23"/>
                          </m:rPr>
                          <a:rPr lang="en-US" sz="2400" b="0" i="1" smtClean="0"/>
                          <m:t>0</m:t>
                        </m:r>
                      </m:sub>
                      <m:sup>
                        <m:r>
                          <a:rPr lang="en-US" sz="2400" b="0" i="1" smtClean="0"/>
                          <m:t>+∞</m:t>
                        </m:r>
                      </m:sup>
                      <m:e>
                        <m:sSup>
                          <m:sSupPr>
                            <m:ctrlPr>
                              <a:rPr lang="en-US" sz="2400" b="0" i="1" smtClean="0"/>
                            </m:ctrlPr>
                          </m:sSupPr>
                          <m:e>
                            <m:r>
                              <a:rPr lang="en-US" sz="2400" b="0" i="1" smtClean="0"/>
                              <m:t>𝑒</m:t>
                            </m:r>
                          </m:e>
                          <m:sup>
                            <m:r>
                              <a:rPr lang="en-US" sz="2400" b="0" i="1" smtClean="0"/>
                              <m:t>−</m:t>
                            </m:r>
                            <m:sSup>
                              <m:sSupPr>
                                <m:ctrlPr>
                                  <a:rPr lang="en-US" sz="2400" b="0" i="1" smtClean="0"/>
                                </m:ctrlPr>
                              </m:sSupPr>
                              <m:e>
                                <m:r>
                                  <a:rPr lang="en-US" sz="2400" b="0" i="1" smtClean="0"/>
                                  <m:t>𝑥</m:t>
                                </m:r>
                              </m:e>
                              <m:sup>
                                <m:r>
                                  <a:rPr lang="en-US" sz="2400" b="0" i="1" smtClean="0"/>
                                  <m:t>2</m:t>
                                </m:r>
                              </m:sup>
                            </m:sSup>
                          </m:sup>
                        </m:sSup>
                        <m:r>
                          <a:rPr lang="en-US" sz="2400" b="0" i="1" smtClean="0"/>
                          <m:t>𝑑𝑥</m:t>
                        </m:r>
                      </m:e>
                    </m:nary>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809F3DA9-62F0-504F-8976-BFF9FA90C54D}"/>
                  </a:ext>
                </a:extLst>
              </p:cNvPr>
              <p:cNvSpPr txBox="1">
                <a:spLocks noRot="1" noChangeAspect="1" noMove="1" noResize="1" noEditPoints="1" noAdjustHandles="1" noChangeArrowheads="1" noChangeShapeType="1" noTextEdit="1"/>
              </p:cNvSpPr>
              <p:nvPr/>
            </p:nvSpPr>
            <p:spPr>
              <a:xfrm>
                <a:off x="161764" y="3105583"/>
                <a:ext cx="4122204" cy="493120"/>
              </a:xfrm>
              <a:prstGeom prst="rect">
                <a:avLst/>
              </a:prstGeom>
              <a:blipFill>
                <a:blip r:embed="rId5"/>
                <a:stretch>
                  <a:fillRect l="-2154" t="-158974" b="-210256"/>
                </a:stretch>
              </a:blipFill>
            </p:spPr>
            <p:txBody>
              <a:bodyPr/>
              <a:lstStyle/>
              <a:p>
                <a:r>
                  <a:rPr lang="ru-RU">
                    <a:noFill/>
                  </a:rPr>
                  <a:t> </a:t>
                </a:r>
              </a:p>
            </p:txBody>
          </p:sp>
        </mc:Fallback>
      </mc:AlternateContent>
    </p:spTree>
    <p:extLst>
      <p:ext uri="{BB962C8B-B14F-4D97-AF65-F5344CB8AC3E}">
        <p14:creationId xmlns:p14="http://schemas.microsoft.com/office/powerpoint/2010/main" val="123388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Definite integral: numerical methods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know analytical methods to compute an integral. But what if our function is also given only at certain points of the grid or cannot be integrated in elementary functions?</a:t>
            </a:r>
          </a:p>
        </p:txBody>
      </p:sp>
    </p:spTree>
    <p:extLst>
      <p:ext uri="{BB962C8B-B14F-4D97-AF65-F5344CB8AC3E}">
        <p14:creationId xmlns:p14="http://schemas.microsoft.com/office/powerpoint/2010/main" val="76572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start with a following puzzle: imagine, we have </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=3</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b="0" i="1" smtClean="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find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b="-925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D7BCF99B-ED53-0A4E-A893-CF562CB6550E}"/>
                  </a:ext>
                </a:extLst>
              </p:cNvPr>
              <p:cNvSpPr txBox="1">
                <a:spLocks/>
              </p:cNvSpPr>
              <p:nvPr/>
            </p:nvSpPr>
            <p:spPr>
              <a:xfrm>
                <a:off x="161764" y="1988840"/>
                <a:ext cx="882047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 we have found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3</m:t>
                        </m:r>
                      </m:sup>
                    </m:s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/2</m:t>
                    </m:r>
                  </m:oMath>
                </a14:m>
                <a:r>
                  <a:rPr lang="en-US" sz="2400" dirty="0">
                    <a:ea typeface="Myriad Pro" charset="0"/>
                    <a:cs typeface="Myriad Pro" charset="0"/>
                  </a:rPr>
                  <a:t>. That’s all?</a:t>
                </a:r>
              </a:p>
            </p:txBody>
          </p:sp>
        </mc:Choice>
        <mc:Fallback>
          <p:sp>
            <p:nvSpPr>
              <p:cNvPr id="7" name="Содержимое 2">
                <a:extLst>
                  <a:ext uri="{FF2B5EF4-FFF2-40B4-BE49-F238E27FC236}">
                    <a16:creationId xmlns:a16="http://schemas.microsoft.com/office/drawing/2014/main" id="{D7BCF99B-ED53-0A4E-A893-CF562CB6550E}"/>
                  </a:ext>
                </a:extLst>
              </p:cNvPr>
              <p:cNvSpPr txBox="1">
                <a:spLocks noRot="1" noChangeAspect="1" noMove="1" noResize="1" noEditPoints="1" noAdjustHandles="1" noChangeArrowheads="1" noChangeShapeType="1" noTextEdit="1"/>
              </p:cNvSpPr>
              <p:nvPr/>
            </p:nvSpPr>
            <p:spPr>
              <a:xfrm>
                <a:off x="161764" y="1988840"/>
                <a:ext cx="8820472" cy="432048"/>
              </a:xfrm>
              <a:prstGeom prst="rect">
                <a:avLst/>
              </a:prstGeom>
              <a:blipFill>
                <a:blip r:embed="rId3"/>
                <a:stretch>
                  <a:fillRect l="-1007" t="-14286" b="-3142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63E88F71-4C1F-8046-AE1D-51124EFE1B09}"/>
                  </a:ext>
                </a:extLst>
              </p:cNvPr>
              <p:cNvSpPr txBox="1">
                <a:spLocks/>
              </p:cNvSpPr>
              <p:nvPr/>
            </p:nvSpPr>
            <p:spPr>
              <a:xfrm>
                <a:off x="161764" y="2427760"/>
                <a:ext cx="8820472" cy="918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Obviously, we can add any possible constant to the answer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3</m:t>
                          </m:r>
                        </m:sup>
                      </m:s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/2+</m:t>
                      </m:r>
                      <m:r>
                        <a:rPr lang="en-US" sz="2400" b="0" i="1" smtClean="0">
                          <a:ea typeface="Myriad Pro" charset="0"/>
                          <a:cs typeface="Myriad Pro" charset="0"/>
                        </a:rPr>
                        <m:t>𝐶</m:t>
                      </m:r>
                    </m:oMath>
                  </m:oMathPara>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63E88F71-4C1F-8046-AE1D-51124EFE1B09}"/>
                  </a:ext>
                </a:extLst>
              </p:cNvPr>
              <p:cNvSpPr txBox="1">
                <a:spLocks noRot="1" noChangeAspect="1" noMove="1" noResize="1" noEditPoints="1" noAdjustHandles="1" noChangeArrowheads="1" noChangeShapeType="1" noTextEdit="1"/>
              </p:cNvSpPr>
              <p:nvPr/>
            </p:nvSpPr>
            <p:spPr>
              <a:xfrm>
                <a:off x="161764" y="2427760"/>
                <a:ext cx="8820472" cy="918296"/>
              </a:xfrm>
              <a:prstGeom prst="rect">
                <a:avLst/>
              </a:prstGeom>
              <a:blipFill>
                <a:blip r:embed="rId4"/>
                <a:stretch>
                  <a:fillRect l="-1007" t="-5479" b="-5479"/>
                </a:stretch>
              </a:blipFill>
            </p:spPr>
            <p:txBody>
              <a:bodyPr/>
              <a:lstStyle/>
              <a:p>
                <a:r>
                  <a:rPr lang="ru-RU">
                    <a:noFill/>
                  </a:rPr>
                  <a:t> </a:t>
                </a:r>
              </a:p>
            </p:txBody>
          </p:sp>
        </mc:Fallback>
      </mc:AlternateContent>
    </p:spTree>
    <p:extLst>
      <p:ext uri="{BB962C8B-B14F-4D97-AF65-F5344CB8AC3E}">
        <p14:creationId xmlns:p14="http://schemas.microsoft.com/office/powerpoint/2010/main" val="2280575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numerical methods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know analytical methods to compute an integral. But what if our function is also given only at certain points of the grid or cannot be integrated in elementary functions?</a:t>
            </a: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4698268" cy="438155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There are several numerical methods:</a:t>
                </a:r>
              </a:p>
              <a:p>
                <a:pPr>
                  <a:lnSpc>
                    <a:spcPts val="2700"/>
                  </a:lnSpc>
                  <a:spcBef>
                    <a:spcPts val="0"/>
                  </a:spcBef>
                  <a:spcAft>
                    <a:spcPts val="900"/>
                  </a:spcAft>
                </a:pPr>
                <a:r>
                  <a:rPr lang="en-US" sz="2400" b="1" dirty="0">
                    <a:ea typeface="Myriad Pro" charset="0"/>
                    <a:cs typeface="Myriad Pro" charset="0"/>
                  </a:rPr>
                  <a:t>Midpoint rule:</a:t>
                </a:r>
                <a:endParaRPr lang="en-US" sz="2400" i="1" dirty="0"/>
              </a:p>
              <a:p>
                <a:pPr marL="0" indent="0">
                  <a:lnSpc>
                    <a:spcPts val="2700"/>
                  </a:lnSpc>
                  <a:spcBef>
                    <a:spcPts val="0"/>
                  </a:spcBef>
                  <a:spcAft>
                    <a:spcPts val="900"/>
                  </a:spcAft>
                  <a:buNone/>
                </a:pPr>
                <a:r>
                  <a:rPr lang="en-US" sz="2400" dirty="0"/>
                  <a:t>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𝑏</m:t>
                        </m:r>
                      </m:sup>
                      <m:e>
                        <m:r>
                          <a:rPr lang="en-US" sz="2400" b="0" i="1" smtClean="0"/>
                          <m:t>𝑓</m:t>
                        </m:r>
                        <m:d>
                          <m:dPr>
                            <m:ctrlPr>
                              <a:rPr lang="en-US" sz="2400" i="1" smtClean="0"/>
                            </m:ctrlPr>
                          </m:dPr>
                          <m:e>
                            <m:r>
                              <a:rPr lang="en-US" sz="2400" b="0" i="1" smtClean="0"/>
                              <m:t>𝑥</m:t>
                            </m:r>
                          </m:e>
                        </m:d>
                        <m:r>
                          <a:rPr lang="en-US" sz="2400" b="0" i="1" smtClean="0"/>
                          <m:t>𝑑𝑥</m:t>
                        </m:r>
                        <m:r>
                          <a:rPr lang="en-US" sz="2400" b="0" i="1" smtClean="0"/>
                          <m:t>≈</m:t>
                        </m:r>
                        <m:d>
                          <m:dPr>
                            <m:ctrlPr>
                              <a:rPr lang="en-US" sz="2400" i="1" smtClean="0"/>
                            </m:ctrlPr>
                          </m:dPr>
                          <m:e>
                            <m:r>
                              <a:rPr lang="en-US" sz="2400" b="0" i="1" smtClean="0"/>
                              <m:t>𝑏</m:t>
                            </m:r>
                            <m:r>
                              <a:rPr lang="en-US" sz="2400" b="0" i="1" smtClean="0"/>
                              <m:t>−</m:t>
                            </m:r>
                            <m:r>
                              <a:rPr lang="en-US" sz="2400" b="0" i="1" smtClean="0"/>
                              <m:t>𝑎</m:t>
                            </m:r>
                          </m:e>
                        </m:d>
                        <m:r>
                          <a:rPr lang="en-US" sz="2400" b="0" i="1" smtClean="0"/>
                          <m:t>𝑓</m:t>
                        </m:r>
                        <m:d>
                          <m:dPr>
                            <m:ctrlPr>
                              <a:rPr lang="en-US" sz="2400" i="1" smtClean="0"/>
                            </m:ctrlPr>
                          </m:dPr>
                          <m:e>
                            <m:f>
                              <m:fPr>
                                <m:ctrlPr>
                                  <a:rPr lang="en-US" sz="2400" i="1" smtClean="0"/>
                                </m:ctrlPr>
                              </m:fPr>
                              <m:num>
                                <m:r>
                                  <a:rPr lang="en-US" sz="2400" b="0" i="1" smtClean="0"/>
                                  <m:t>𝑎</m:t>
                                </m:r>
                                <m:r>
                                  <a:rPr lang="en-US" sz="2400" b="0" i="1" smtClean="0"/>
                                  <m:t>+</m:t>
                                </m:r>
                                <m:r>
                                  <a:rPr lang="en-US" sz="2400" b="0" i="1" smtClean="0"/>
                                  <m:t>𝑏</m:t>
                                </m:r>
                              </m:num>
                              <m:den>
                                <m:r>
                                  <a:rPr lang="en-US" sz="2400" b="0" i="1" smtClean="0"/>
                                  <m:t>2</m:t>
                                </m:r>
                              </m:den>
                            </m:f>
                          </m:e>
                        </m:d>
                      </m:e>
                    </m:nary>
                  </m:oMath>
                </a14:m>
                <a:br>
                  <a:rPr lang="en-US" sz="2400" dirty="0"/>
                </a:br>
                <a:endParaRPr lang="en-US" sz="2400" dirty="0"/>
              </a:p>
              <a:p>
                <a:pPr>
                  <a:lnSpc>
                    <a:spcPts val="2700"/>
                  </a:lnSpc>
                  <a:spcBef>
                    <a:spcPts val="0"/>
                  </a:spcBef>
                  <a:spcAft>
                    <a:spcPts val="900"/>
                  </a:spcAft>
                </a:pPr>
                <a:r>
                  <a:rPr lang="en-US" sz="2400" b="1" dirty="0">
                    <a:ea typeface="Myriad Pro" charset="0"/>
                    <a:cs typeface="Myriad Pro" charset="0"/>
                  </a:rPr>
                  <a:t>Error</a:t>
                </a:r>
                <a:r>
                  <a:rPr lang="en-US" sz="2400" dirty="0">
                    <a:ea typeface="Myriad Pro" charset="0"/>
                    <a:cs typeface="Myriad Pro" charset="0"/>
                  </a:rPr>
                  <a:t>: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𝐸𝑟𝑟𝑜𝑟</m:t>
                        </m:r>
                      </m:e>
                    </m:d>
                    <m:r>
                      <a:rPr lang="en-US" sz="2400" b="0" i="1" smtClean="0">
                        <a:ea typeface="Myriad Pro" charset="0"/>
                        <a:cs typeface="Myriad Pro" charset="0"/>
                      </a:rPr>
                      <m:t>&lt;</m:t>
                    </m:r>
                    <m:f>
                      <m:fPr>
                        <m:ctrlPr>
                          <a:rPr lang="en-US" sz="2400" b="0" i="1" smtClean="0">
                            <a:ea typeface="Myriad Pro" charset="0"/>
                            <a:cs typeface="Myriad Pro" charset="0"/>
                          </a:rPr>
                        </m:ctrlPr>
                      </m:fPr>
                      <m:num>
                        <m:r>
                          <a:rPr lang="en-US" sz="2400" b="0" i="1" smtClean="0">
                            <a:ea typeface="Myriad Pro" charset="0"/>
                            <a:cs typeface="Myriad Pro" charset="0"/>
                          </a:rPr>
                          <m:t>𝑀</m:t>
                        </m:r>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𝑏</m:t>
                                </m:r>
                                <m:r>
                                  <a:rPr lang="en-US" sz="2400" b="0" i="1" smtClean="0">
                                    <a:ea typeface="Myriad Pro" charset="0"/>
                                    <a:cs typeface="Myriad Pro" charset="0"/>
                                  </a:rPr>
                                  <m:t>−</m:t>
                                </m:r>
                                <m:r>
                                  <a:rPr lang="en-US" sz="2400" b="0" i="1" smtClean="0">
                                    <a:ea typeface="Myriad Pro" charset="0"/>
                                    <a:cs typeface="Myriad Pro" charset="0"/>
                                  </a:rPr>
                                  <m:t>𝑎</m:t>
                                </m:r>
                              </m:e>
                            </m:d>
                          </m:e>
                          <m:sup>
                            <m:r>
                              <a:rPr lang="en-US" sz="2400" b="0" i="1" smtClean="0">
                                <a:ea typeface="Myriad Pro" charset="0"/>
                                <a:cs typeface="Myriad Pro" charset="0"/>
                              </a:rPr>
                              <m:t>3</m:t>
                            </m:r>
                          </m:sup>
                        </m:sSup>
                      </m:num>
                      <m:den>
                        <m:r>
                          <a:rPr lang="en-US" sz="2400" b="0" i="1" smtClean="0">
                            <a:ea typeface="Myriad Pro" charset="0"/>
                            <a:cs typeface="Myriad Pro" charset="0"/>
                          </a:rPr>
                          <m:t>24</m:t>
                        </m:r>
                        <m:sSup>
                          <m:sSupPr>
                            <m:ctrlPr>
                              <a:rPr lang="en-US" sz="2400" b="0" i="1" smtClean="0">
                                <a:ea typeface="Myriad Pro" charset="0"/>
                                <a:cs typeface="Myriad Pro" charset="0"/>
                              </a:rPr>
                            </m:ctrlPr>
                          </m:sSupPr>
                          <m:e>
                            <m:r>
                              <a:rPr lang="en-US" sz="2400" b="0" i="1" smtClean="0">
                                <a:ea typeface="Myriad Pro" charset="0"/>
                                <a:cs typeface="Myriad Pro" charset="0"/>
                              </a:rPr>
                              <m:t>𝑛</m:t>
                            </m:r>
                          </m:e>
                          <m:sup>
                            <m:r>
                              <a:rPr lang="en-US" sz="2400" b="0" i="1" smtClean="0">
                                <a:ea typeface="Myriad Pro" charset="0"/>
                                <a:cs typeface="Myriad Pro" charset="0"/>
                              </a:rPr>
                              <m:t>2</m:t>
                            </m:r>
                          </m:sup>
                        </m:sSup>
                      </m:den>
                    </m:f>
                  </m:oMath>
                </a14:m>
                <a:r>
                  <a:rPr lang="en-US" sz="2400" dirty="0">
                    <a:ea typeface="Myriad Pro" charset="0"/>
                    <a:cs typeface="Myriad Pro" charset="0"/>
                  </a:rPr>
                  <a:t>, where </a:t>
                </a:r>
                <a:r>
                  <a:rPr lang="en-US" sz="2400" i="1" dirty="0">
                    <a:ea typeface="Myriad Pro" charset="0"/>
                    <a:cs typeface="Myriad Pro" charset="0"/>
                  </a:rPr>
                  <a:t>n</a:t>
                </a:r>
                <a:r>
                  <a:rPr lang="en-US" sz="2400" dirty="0">
                    <a:ea typeface="Myriad Pro" charset="0"/>
                    <a:cs typeface="Myriad Pro" charset="0"/>
                  </a:rPr>
                  <a:t> is the number of segments in the uniform tagged partition and </a:t>
                </a:r>
                <a:r>
                  <a:rPr lang="en-US" sz="2400" i="1" dirty="0">
                    <a:ea typeface="Myriad Pro" charset="0"/>
                    <a:cs typeface="Myriad Pro" charset="0"/>
                  </a:rPr>
                  <a:t>M </a:t>
                </a:r>
                <a:r>
                  <a:rPr lang="en-US" sz="2400" dirty="0">
                    <a:ea typeface="Myriad Pro" charset="0"/>
                    <a:cs typeface="Myriad Pro" charset="0"/>
                  </a:rPr>
                  <a:t>is the maximal absolute value of the second derivative:</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𝑀</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sup</m:t>
                              </m:r>
                            </m:e>
                            <m:lim>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4698268" cy="4381552"/>
              </a:xfrm>
              <a:prstGeom prst="rect">
                <a:avLst/>
              </a:prstGeom>
              <a:blipFill>
                <a:blip r:embed="rId2"/>
                <a:stretch>
                  <a:fillRect l="-10215" t="-1153" r="-806" b="-865"/>
                </a:stretch>
              </a:blipFill>
              <a:ln>
                <a:solidFill>
                  <a:schemeClr val="accent1"/>
                </a:solidFill>
              </a:ln>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FBA1BB17-75B1-0C45-B20E-17A6DF6E91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8064" y="2041837"/>
            <a:ext cx="3680792" cy="3987524"/>
          </a:xfrm>
          <a:prstGeom prst="rect">
            <a:avLst/>
          </a:prstGeom>
        </p:spPr>
      </p:pic>
      <p:sp>
        <p:nvSpPr>
          <p:cNvPr id="7" name="TextBox 6">
            <a:extLst>
              <a:ext uri="{FF2B5EF4-FFF2-40B4-BE49-F238E27FC236}">
                <a16:creationId xmlns:a16="http://schemas.microsoft.com/office/drawing/2014/main" id="{0499D197-ADA9-C344-97F5-AC2C92740897}"/>
              </a:ext>
            </a:extLst>
          </p:cNvPr>
          <p:cNvSpPr txBox="1"/>
          <p:nvPr/>
        </p:nvSpPr>
        <p:spPr>
          <a:xfrm>
            <a:off x="5940152" y="5445224"/>
            <a:ext cx="303288" cy="369332"/>
          </a:xfrm>
          <a:prstGeom prst="rect">
            <a:avLst/>
          </a:prstGeom>
          <a:noFill/>
        </p:spPr>
        <p:txBody>
          <a:bodyPr wrap="none" rtlCol="0">
            <a:spAutoFit/>
          </a:bodyPr>
          <a:lstStyle/>
          <a:p>
            <a:r>
              <a:rPr lang="en-US" i="1" dirty="0"/>
              <a:t>a</a:t>
            </a:r>
            <a:endParaRPr lang="ru-RU" i="1" dirty="0"/>
          </a:p>
        </p:txBody>
      </p:sp>
      <p:sp>
        <p:nvSpPr>
          <p:cNvPr id="10" name="TextBox 9">
            <a:extLst>
              <a:ext uri="{FF2B5EF4-FFF2-40B4-BE49-F238E27FC236}">
                <a16:creationId xmlns:a16="http://schemas.microsoft.com/office/drawing/2014/main" id="{F3EDE2BF-0C75-1447-9DC8-BFE8CC3E571D}"/>
              </a:ext>
            </a:extLst>
          </p:cNvPr>
          <p:cNvSpPr txBox="1"/>
          <p:nvPr/>
        </p:nvSpPr>
        <p:spPr>
          <a:xfrm>
            <a:off x="8100392" y="5436056"/>
            <a:ext cx="306494" cy="369332"/>
          </a:xfrm>
          <a:prstGeom prst="rect">
            <a:avLst/>
          </a:prstGeom>
          <a:noFill/>
        </p:spPr>
        <p:txBody>
          <a:bodyPr wrap="none" rtlCol="0">
            <a:spAutoFit/>
          </a:bodyPr>
          <a:lstStyle/>
          <a:p>
            <a:r>
              <a:rPr lang="en-US" i="1" dirty="0"/>
              <a:t>b</a:t>
            </a:r>
            <a:endParaRPr lang="ru-RU" i="1" dirty="0"/>
          </a:p>
        </p:txBody>
      </p:sp>
      <p:sp>
        <p:nvSpPr>
          <p:cNvPr id="11" name="TextBox 10">
            <a:extLst>
              <a:ext uri="{FF2B5EF4-FFF2-40B4-BE49-F238E27FC236}">
                <a16:creationId xmlns:a16="http://schemas.microsoft.com/office/drawing/2014/main" id="{31F3B8E6-1A26-E34B-B2EB-7B26B31C8E50}"/>
              </a:ext>
            </a:extLst>
          </p:cNvPr>
          <p:cNvSpPr txBox="1"/>
          <p:nvPr/>
        </p:nvSpPr>
        <p:spPr>
          <a:xfrm>
            <a:off x="5220072" y="2924944"/>
            <a:ext cx="495649" cy="369332"/>
          </a:xfrm>
          <a:prstGeom prst="rect">
            <a:avLst/>
          </a:prstGeom>
          <a:noFill/>
        </p:spPr>
        <p:txBody>
          <a:bodyPr wrap="none" rtlCol="0">
            <a:spAutoFit/>
          </a:bodyPr>
          <a:lstStyle/>
          <a:p>
            <a:r>
              <a:rPr lang="en-US" i="1" dirty="0"/>
              <a:t>f(x)</a:t>
            </a:r>
            <a:endParaRPr lang="ru-RU" i="1" dirty="0"/>
          </a:p>
        </p:txBody>
      </p:sp>
    </p:spTree>
    <p:extLst>
      <p:ext uri="{BB962C8B-B14F-4D97-AF65-F5344CB8AC3E}">
        <p14:creationId xmlns:p14="http://schemas.microsoft.com/office/powerpoint/2010/main" val="2813683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numerical methods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know analytical methods to compute an integral. But what if our function is also given only at certain points of the grid or cannot be integrated in elementary functions?</a:t>
            </a: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4698268" cy="4381552"/>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There are several numerical methods:</a:t>
                </a:r>
              </a:p>
              <a:p>
                <a:pPr>
                  <a:lnSpc>
                    <a:spcPts val="2700"/>
                  </a:lnSpc>
                  <a:spcBef>
                    <a:spcPts val="0"/>
                  </a:spcBef>
                  <a:spcAft>
                    <a:spcPts val="900"/>
                  </a:spcAft>
                </a:pPr>
                <a:r>
                  <a:rPr lang="en-US" sz="2400" b="1" dirty="0">
                    <a:ea typeface="Myriad Pro" charset="0"/>
                    <a:cs typeface="Myriad Pro" charset="0"/>
                  </a:rPr>
                  <a:t>Trapezoidal rule:</a:t>
                </a:r>
                <a:endParaRPr lang="en-US" sz="2400" i="1" dirty="0"/>
              </a:p>
              <a:p>
                <a:pPr marL="0" indent="0">
                  <a:lnSpc>
                    <a:spcPts val="2700"/>
                  </a:lnSpc>
                  <a:spcBef>
                    <a:spcPts val="0"/>
                  </a:spcBef>
                  <a:spcAft>
                    <a:spcPts val="900"/>
                  </a:spcAft>
                  <a:buNone/>
                </a:pPr>
                <a:r>
                  <a:rPr lang="en-US" sz="2400" dirty="0"/>
                  <a:t>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𝑏</m:t>
                        </m:r>
                      </m:sup>
                      <m:e>
                        <m:r>
                          <a:rPr lang="en-US" sz="2400" b="0" i="1" smtClean="0"/>
                          <m:t>𝑓</m:t>
                        </m:r>
                        <m:d>
                          <m:dPr>
                            <m:ctrlPr>
                              <a:rPr lang="en-US" sz="2400" i="1" smtClean="0"/>
                            </m:ctrlPr>
                          </m:dPr>
                          <m:e>
                            <m:r>
                              <a:rPr lang="en-US" sz="2400" b="0" i="1" smtClean="0"/>
                              <m:t>𝑥</m:t>
                            </m:r>
                          </m:e>
                        </m:d>
                        <m:r>
                          <a:rPr lang="en-US" sz="2400" b="0" i="1" smtClean="0"/>
                          <m:t>𝑑𝑥</m:t>
                        </m:r>
                        <m:r>
                          <a:rPr lang="en-US" sz="2400" b="0" i="1" smtClean="0"/>
                          <m:t>≈</m:t>
                        </m:r>
                        <m:d>
                          <m:dPr>
                            <m:ctrlPr>
                              <a:rPr lang="en-US" sz="2400" i="1" smtClean="0"/>
                            </m:ctrlPr>
                          </m:dPr>
                          <m:e>
                            <m:r>
                              <a:rPr lang="en-US" sz="2400" b="0" i="1" smtClean="0"/>
                              <m:t>𝑏</m:t>
                            </m:r>
                            <m:r>
                              <a:rPr lang="en-US" sz="2400" b="0" i="1" smtClean="0"/>
                              <m:t>−</m:t>
                            </m:r>
                            <m:r>
                              <a:rPr lang="en-US" sz="2400" b="0" i="1" smtClean="0"/>
                              <m:t>𝑎</m:t>
                            </m:r>
                          </m:e>
                        </m:d>
                        <m:d>
                          <m:dPr>
                            <m:ctrlPr>
                              <a:rPr lang="en-US" sz="2400" i="1" smtClean="0"/>
                            </m:ctrlPr>
                          </m:dPr>
                          <m:e>
                            <m:f>
                              <m:fPr>
                                <m:ctrlPr>
                                  <a:rPr lang="en-US" sz="2400" i="1" smtClean="0"/>
                                </m:ctrlPr>
                              </m:fPr>
                              <m:num>
                                <m:r>
                                  <a:rPr lang="en-US" sz="2400" b="0" i="1" smtClean="0"/>
                                  <m:t>𝑓</m:t>
                                </m:r>
                                <m:r>
                                  <a:rPr lang="en-US" sz="2400" b="0" i="1" smtClean="0"/>
                                  <m:t>(</m:t>
                                </m:r>
                                <m:r>
                                  <a:rPr lang="en-US" sz="2400" b="0" i="1" smtClean="0"/>
                                  <m:t>𝑎</m:t>
                                </m:r>
                                <m:r>
                                  <a:rPr lang="en-US" sz="2400" b="0" i="1" smtClean="0"/>
                                  <m:t>)+</m:t>
                                </m:r>
                                <m:r>
                                  <a:rPr lang="en-US" sz="2400" b="0" i="1" smtClean="0"/>
                                  <m:t>𝑓</m:t>
                                </m:r>
                                <m:r>
                                  <a:rPr lang="en-US" sz="2400" b="0" i="1" smtClean="0"/>
                                  <m:t>(</m:t>
                                </m:r>
                                <m:r>
                                  <a:rPr lang="en-US" sz="2400" b="0" i="1" smtClean="0"/>
                                  <m:t>𝑏</m:t>
                                </m:r>
                                <m:r>
                                  <a:rPr lang="en-US" sz="2400" b="0" i="1" smtClean="0"/>
                                  <m:t>)</m:t>
                                </m:r>
                              </m:num>
                              <m:den>
                                <m:r>
                                  <a:rPr lang="en-US" sz="2400" b="0" i="1" smtClean="0"/>
                                  <m:t>2</m:t>
                                </m:r>
                              </m:den>
                            </m:f>
                          </m:e>
                        </m:d>
                      </m:e>
                    </m:nary>
                  </m:oMath>
                </a14:m>
                <a:br>
                  <a:rPr lang="en-US" sz="2400" dirty="0"/>
                </a:br>
                <a:endParaRPr lang="en-US" sz="2400" dirty="0"/>
              </a:p>
              <a:p>
                <a:pPr>
                  <a:lnSpc>
                    <a:spcPts val="2700"/>
                  </a:lnSpc>
                  <a:spcBef>
                    <a:spcPts val="0"/>
                  </a:spcBef>
                  <a:spcAft>
                    <a:spcPts val="900"/>
                  </a:spcAft>
                </a:pPr>
                <a:r>
                  <a:rPr lang="en-US" sz="2400" b="1" dirty="0">
                    <a:ea typeface="Myriad Pro" charset="0"/>
                    <a:cs typeface="Myriad Pro" charset="0"/>
                  </a:rPr>
                  <a:t>Error</a:t>
                </a:r>
                <a:r>
                  <a:rPr lang="en-US" sz="2400" dirty="0">
                    <a:ea typeface="Myriad Pro" charset="0"/>
                    <a:cs typeface="Myriad Pro" charset="0"/>
                  </a:rPr>
                  <a:t>: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𝐸𝑟𝑟𝑜𝑟</m:t>
                        </m:r>
                      </m:e>
                    </m:d>
                    <m:r>
                      <a:rPr lang="en-US" sz="2400" b="0" i="1" smtClean="0">
                        <a:ea typeface="Myriad Pro" charset="0"/>
                        <a:cs typeface="Myriad Pro" charset="0"/>
                      </a:rPr>
                      <m:t>&lt;</m:t>
                    </m:r>
                    <m:f>
                      <m:fPr>
                        <m:ctrlPr>
                          <a:rPr lang="en-US" sz="2400" b="0" i="1" smtClean="0">
                            <a:ea typeface="Myriad Pro" charset="0"/>
                            <a:cs typeface="Myriad Pro" charset="0"/>
                          </a:rPr>
                        </m:ctrlPr>
                      </m:fPr>
                      <m:num>
                        <m:r>
                          <a:rPr lang="en-US" sz="2400" b="0" i="1" smtClean="0">
                            <a:ea typeface="Myriad Pro" charset="0"/>
                            <a:cs typeface="Myriad Pro" charset="0"/>
                          </a:rPr>
                          <m:t>𝑀</m:t>
                        </m:r>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𝑏</m:t>
                                </m:r>
                                <m:r>
                                  <a:rPr lang="en-US" sz="2400" b="0" i="1" smtClean="0">
                                    <a:ea typeface="Myriad Pro" charset="0"/>
                                    <a:cs typeface="Myriad Pro" charset="0"/>
                                  </a:rPr>
                                  <m:t>−</m:t>
                                </m:r>
                                <m:r>
                                  <a:rPr lang="en-US" sz="2400" b="0" i="1" smtClean="0">
                                    <a:ea typeface="Myriad Pro" charset="0"/>
                                    <a:cs typeface="Myriad Pro" charset="0"/>
                                  </a:rPr>
                                  <m:t>𝑎</m:t>
                                </m:r>
                              </m:e>
                            </m:d>
                          </m:e>
                          <m:sup>
                            <m:r>
                              <a:rPr lang="en-US" sz="2400" b="0" i="1" smtClean="0">
                                <a:ea typeface="Myriad Pro" charset="0"/>
                                <a:cs typeface="Myriad Pro" charset="0"/>
                              </a:rPr>
                              <m:t>3</m:t>
                            </m:r>
                          </m:sup>
                        </m:sSup>
                      </m:num>
                      <m:den>
                        <m:r>
                          <a:rPr lang="en-US" sz="2400" b="0" i="1" smtClean="0">
                            <a:ea typeface="Myriad Pro" charset="0"/>
                            <a:cs typeface="Myriad Pro" charset="0"/>
                          </a:rPr>
                          <m:t>12</m:t>
                        </m:r>
                        <m:sSup>
                          <m:sSupPr>
                            <m:ctrlPr>
                              <a:rPr lang="en-US" sz="2400" b="0" i="1" smtClean="0">
                                <a:ea typeface="Myriad Pro" charset="0"/>
                                <a:cs typeface="Myriad Pro" charset="0"/>
                              </a:rPr>
                            </m:ctrlPr>
                          </m:sSupPr>
                          <m:e>
                            <m:r>
                              <a:rPr lang="en-US" sz="2400" b="0" i="1" smtClean="0">
                                <a:ea typeface="Myriad Pro" charset="0"/>
                                <a:cs typeface="Myriad Pro" charset="0"/>
                              </a:rPr>
                              <m:t>𝑛</m:t>
                            </m:r>
                          </m:e>
                          <m:sup>
                            <m:r>
                              <a:rPr lang="en-US" sz="2400" b="0" i="1" smtClean="0">
                                <a:ea typeface="Myriad Pro" charset="0"/>
                                <a:cs typeface="Myriad Pro" charset="0"/>
                              </a:rPr>
                              <m:t>2</m:t>
                            </m:r>
                          </m:sup>
                        </m:sSup>
                      </m:den>
                    </m:f>
                  </m:oMath>
                </a14:m>
                <a:r>
                  <a:rPr lang="en-US" sz="2400" dirty="0">
                    <a:ea typeface="Myriad Pro" charset="0"/>
                    <a:cs typeface="Myriad Pro" charset="0"/>
                  </a:rPr>
                  <a:t>, where </a:t>
                </a:r>
                <a:r>
                  <a:rPr lang="en-US" sz="2400" i="1" dirty="0">
                    <a:ea typeface="Myriad Pro" charset="0"/>
                    <a:cs typeface="Myriad Pro" charset="0"/>
                  </a:rPr>
                  <a:t>n</a:t>
                </a:r>
                <a:r>
                  <a:rPr lang="en-US" sz="2400" dirty="0">
                    <a:ea typeface="Myriad Pro" charset="0"/>
                    <a:cs typeface="Myriad Pro" charset="0"/>
                  </a:rPr>
                  <a:t> is the number of segments in the uniform tagged partition and </a:t>
                </a:r>
                <a:r>
                  <a:rPr lang="en-US" sz="2400" i="1" dirty="0">
                    <a:ea typeface="Myriad Pro" charset="0"/>
                    <a:cs typeface="Myriad Pro" charset="0"/>
                  </a:rPr>
                  <a:t>M </a:t>
                </a:r>
                <a:r>
                  <a:rPr lang="en-US" sz="2400" dirty="0">
                    <a:ea typeface="Myriad Pro" charset="0"/>
                    <a:cs typeface="Myriad Pro" charset="0"/>
                  </a:rPr>
                  <a:t>is the maximal absolute value of the second derivative:</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𝑀</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sup</m:t>
                              </m:r>
                            </m:e>
                            <m:lim>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4698268" cy="4381552"/>
              </a:xfrm>
              <a:prstGeom prst="rect">
                <a:avLst/>
              </a:prstGeom>
              <a:blipFill>
                <a:blip r:embed="rId2"/>
                <a:stretch>
                  <a:fillRect l="-10215" t="-1153" r="-806" b="-865"/>
                </a:stretch>
              </a:blipFill>
              <a:ln>
                <a:solidFill>
                  <a:schemeClr val="accent1"/>
                </a:solid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5800AEBD-60F3-9347-BA5C-3FFFB8E10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041837"/>
            <a:ext cx="3680792" cy="3987525"/>
          </a:xfrm>
          <a:prstGeom prst="rect">
            <a:avLst/>
          </a:prstGeom>
        </p:spPr>
      </p:pic>
      <p:sp>
        <p:nvSpPr>
          <p:cNvPr id="10" name="TextBox 9">
            <a:extLst>
              <a:ext uri="{FF2B5EF4-FFF2-40B4-BE49-F238E27FC236}">
                <a16:creationId xmlns:a16="http://schemas.microsoft.com/office/drawing/2014/main" id="{A039813F-0A99-4446-BEC7-C686701249E8}"/>
              </a:ext>
            </a:extLst>
          </p:cNvPr>
          <p:cNvSpPr txBox="1"/>
          <p:nvPr/>
        </p:nvSpPr>
        <p:spPr>
          <a:xfrm>
            <a:off x="5940152" y="5445224"/>
            <a:ext cx="303288" cy="369332"/>
          </a:xfrm>
          <a:prstGeom prst="rect">
            <a:avLst/>
          </a:prstGeom>
          <a:noFill/>
        </p:spPr>
        <p:txBody>
          <a:bodyPr wrap="none" rtlCol="0">
            <a:spAutoFit/>
          </a:bodyPr>
          <a:lstStyle/>
          <a:p>
            <a:r>
              <a:rPr lang="en-US" i="1" dirty="0"/>
              <a:t>a</a:t>
            </a:r>
            <a:endParaRPr lang="ru-RU" i="1" dirty="0"/>
          </a:p>
        </p:txBody>
      </p:sp>
      <p:sp>
        <p:nvSpPr>
          <p:cNvPr id="11" name="TextBox 10">
            <a:extLst>
              <a:ext uri="{FF2B5EF4-FFF2-40B4-BE49-F238E27FC236}">
                <a16:creationId xmlns:a16="http://schemas.microsoft.com/office/drawing/2014/main" id="{B7D17320-D833-8946-BC60-D8D42DF0146C}"/>
              </a:ext>
            </a:extLst>
          </p:cNvPr>
          <p:cNvSpPr txBox="1"/>
          <p:nvPr/>
        </p:nvSpPr>
        <p:spPr>
          <a:xfrm>
            <a:off x="8100392" y="5436056"/>
            <a:ext cx="306494" cy="369332"/>
          </a:xfrm>
          <a:prstGeom prst="rect">
            <a:avLst/>
          </a:prstGeom>
          <a:noFill/>
        </p:spPr>
        <p:txBody>
          <a:bodyPr wrap="none" rtlCol="0">
            <a:spAutoFit/>
          </a:bodyPr>
          <a:lstStyle/>
          <a:p>
            <a:r>
              <a:rPr lang="en-US" i="1" dirty="0"/>
              <a:t>b</a:t>
            </a:r>
            <a:endParaRPr lang="ru-RU" i="1" dirty="0"/>
          </a:p>
        </p:txBody>
      </p:sp>
      <p:sp>
        <p:nvSpPr>
          <p:cNvPr id="6" name="TextBox 5">
            <a:extLst>
              <a:ext uri="{FF2B5EF4-FFF2-40B4-BE49-F238E27FC236}">
                <a16:creationId xmlns:a16="http://schemas.microsoft.com/office/drawing/2014/main" id="{60F10655-49E4-8B4D-AB69-7F2030CEAE7B}"/>
              </a:ext>
            </a:extLst>
          </p:cNvPr>
          <p:cNvSpPr txBox="1"/>
          <p:nvPr/>
        </p:nvSpPr>
        <p:spPr>
          <a:xfrm>
            <a:off x="5220072" y="2924944"/>
            <a:ext cx="495649" cy="369332"/>
          </a:xfrm>
          <a:prstGeom prst="rect">
            <a:avLst/>
          </a:prstGeom>
          <a:noFill/>
        </p:spPr>
        <p:txBody>
          <a:bodyPr wrap="none" rtlCol="0">
            <a:spAutoFit/>
          </a:bodyPr>
          <a:lstStyle/>
          <a:p>
            <a:r>
              <a:rPr lang="en-US" i="1" dirty="0"/>
              <a:t>f(x)</a:t>
            </a:r>
            <a:endParaRPr lang="ru-RU" i="1" dirty="0"/>
          </a:p>
        </p:txBody>
      </p:sp>
    </p:spTree>
    <p:extLst>
      <p:ext uri="{BB962C8B-B14F-4D97-AF65-F5344CB8AC3E}">
        <p14:creationId xmlns:p14="http://schemas.microsoft.com/office/powerpoint/2010/main" val="220092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Definite integral: numerical methods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069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Now we know analytical methods to compute an integral. But what if our function is also given only at certain points of the grid or cannot be integrated in elementary functions?</a:t>
            </a:r>
          </a:p>
        </p:txBody>
      </p:sp>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471E5C12-29AC-244B-A07E-EA837D57ACED}"/>
                  </a:ext>
                </a:extLst>
              </p:cNvPr>
              <p:cNvSpPr txBox="1">
                <a:spLocks/>
              </p:cNvSpPr>
              <p:nvPr/>
            </p:nvSpPr>
            <p:spPr>
              <a:xfrm>
                <a:off x="161764" y="1844824"/>
                <a:ext cx="5058308" cy="482453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There are several numerical methods:</a:t>
                </a:r>
              </a:p>
              <a:p>
                <a:pPr>
                  <a:lnSpc>
                    <a:spcPts val="2700"/>
                  </a:lnSpc>
                  <a:spcBef>
                    <a:spcPts val="0"/>
                  </a:spcBef>
                  <a:spcAft>
                    <a:spcPts val="900"/>
                  </a:spcAft>
                </a:pPr>
                <a:r>
                  <a:rPr lang="en-US" sz="2400" b="1" dirty="0">
                    <a:ea typeface="Myriad Pro" charset="0"/>
                    <a:cs typeface="Myriad Pro" charset="0"/>
                  </a:rPr>
                  <a:t>Simpson’s rule:</a:t>
                </a:r>
                <a:endParaRPr lang="en-US" sz="2400" i="1" dirty="0"/>
              </a:p>
              <a:p>
                <a:pPr marL="0" indent="0">
                  <a:lnSpc>
                    <a:spcPts val="2700"/>
                  </a:lnSpc>
                  <a:spcBef>
                    <a:spcPts val="0"/>
                  </a:spcBef>
                  <a:spcAft>
                    <a:spcPts val="900"/>
                  </a:spcAft>
                  <a:buNone/>
                </a:pPr>
                <a:r>
                  <a:rPr lang="en-US" sz="2400" dirty="0"/>
                  <a:t> </a:t>
                </a:r>
                <a14:m>
                  <m:oMath xmlns:m="http://schemas.openxmlformats.org/officeDocument/2006/math">
                    <m:nary>
                      <m:naryPr>
                        <m:ctrlPr>
                          <a:rPr lang="en-US" sz="2400" i="1" smtClean="0"/>
                        </m:ctrlPr>
                      </m:naryPr>
                      <m:sub>
                        <m:r>
                          <m:rPr>
                            <m:brk m:alnAt="23"/>
                          </m:rPr>
                          <a:rPr lang="en-US" sz="2400" b="0" i="1" smtClean="0"/>
                          <m:t>𝑎</m:t>
                        </m:r>
                      </m:sub>
                      <m:sup>
                        <m:r>
                          <a:rPr lang="en-US" sz="2400" b="0" i="1" smtClean="0"/>
                          <m:t>𝑏</m:t>
                        </m:r>
                      </m:sup>
                      <m:e>
                        <m:r>
                          <a:rPr lang="en-US" sz="2400" b="0" i="1" smtClean="0"/>
                          <m:t>𝑓</m:t>
                        </m:r>
                        <m:d>
                          <m:dPr>
                            <m:ctrlPr>
                              <a:rPr lang="en-US" sz="2400" i="1" smtClean="0"/>
                            </m:ctrlPr>
                          </m:dPr>
                          <m:e>
                            <m:r>
                              <a:rPr lang="en-US" sz="2400" b="0" i="1" smtClean="0"/>
                              <m:t>𝑥</m:t>
                            </m:r>
                          </m:e>
                        </m:d>
                        <m:r>
                          <a:rPr lang="en-US" sz="2400" b="0" i="1" smtClean="0"/>
                          <m:t>𝑑𝑥</m:t>
                        </m:r>
                        <m:r>
                          <a:rPr lang="en-US" sz="2400" b="0" i="1" smtClean="0"/>
                          <m:t>≈</m:t>
                        </m:r>
                      </m:e>
                    </m:nary>
                  </m:oMath>
                </a14:m>
                <a:r>
                  <a:rPr lang="en-US" sz="2400" dirty="0"/>
                  <a:t>    </a:t>
                </a:r>
              </a:p>
              <a:p>
                <a:pPr marL="0" indent="0">
                  <a:lnSpc>
                    <a:spcPts val="2700"/>
                  </a:lnSpc>
                  <a:spcBef>
                    <a:spcPts val="0"/>
                  </a:spcBef>
                  <a:spcAft>
                    <a:spcPts val="900"/>
                  </a:spcAft>
                  <a:buNone/>
                </a:pPr>
                <a:r>
                  <a:rPr lang="en-US" sz="2400" dirty="0"/>
                  <a:t> </a:t>
                </a:r>
                <a14:m>
                  <m:oMath xmlns:m="http://schemas.openxmlformats.org/officeDocument/2006/math">
                    <m:r>
                      <a:rPr lang="en-US" sz="2400" b="0" i="0" smtClean="0"/>
                      <m:t>      </m:t>
                    </m:r>
                    <m:r>
                      <a:rPr lang="en-US" sz="2400" b="0" i="1" smtClean="0"/>
                      <m:t>≈</m:t>
                    </m:r>
                    <m:f>
                      <m:fPr>
                        <m:ctrlPr>
                          <a:rPr lang="en-US" sz="2400" i="1"/>
                        </m:ctrlPr>
                      </m:fPr>
                      <m:num>
                        <m:d>
                          <m:dPr>
                            <m:ctrlPr>
                              <a:rPr lang="en-US" sz="2400" i="1"/>
                            </m:ctrlPr>
                          </m:dPr>
                          <m:e>
                            <m:r>
                              <a:rPr lang="en-US" sz="2400" i="1"/>
                              <m:t>𝑏</m:t>
                            </m:r>
                            <m:r>
                              <a:rPr lang="en-US" sz="2400" i="1"/>
                              <m:t>−</m:t>
                            </m:r>
                            <m:r>
                              <a:rPr lang="en-US" sz="2400" i="1"/>
                              <m:t>𝑎</m:t>
                            </m:r>
                          </m:e>
                        </m:d>
                      </m:num>
                      <m:den>
                        <m:r>
                          <a:rPr lang="en-US" sz="2400" i="1"/>
                          <m:t>6</m:t>
                        </m:r>
                      </m:den>
                    </m:f>
                    <m:d>
                      <m:dPr>
                        <m:ctrlPr>
                          <a:rPr lang="en-US" sz="2400" i="1"/>
                        </m:ctrlPr>
                      </m:dPr>
                      <m:e>
                        <m:r>
                          <a:rPr lang="en-US" sz="2400" i="1"/>
                          <m:t>𝑓</m:t>
                        </m:r>
                        <m:d>
                          <m:dPr>
                            <m:ctrlPr>
                              <a:rPr lang="en-US" sz="2400" i="1"/>
                            </m:ctrlPr>
                          </m:dPr>
                          <m:e>
                            <m:r>
                              <a:rPr lang="en-US" sz="2400" i="1"/>
                              <m:t>𝑎</m:t>
                            </m:r>
                          </m:e>
                        </m:d>
                        <m:r>
                          <a:rPr lang="en-US" sz="2400" i="1"/>
                          <m:t>+</m:t>
                        </m:r>
                        <m:r>
                          <a:rPr lang="en-US" sz="2400" i="1"/>
                          <m:t>𝑓</m:t>
                        </m:r>
                        <m:d>
                          <m:dPr>
                            <m:ctrlPr>
                              <a:rPr lang="en-US" sz="2400" i="1"/>
                            </m:ctrlPr>
                          </m:dPr>
                          <m:e>
                            <m:r>
                              <a:rPr lang="en-US" sz="2400" i="1"/>
                              <m:t>𝑏</m:t>
                            </m:r>
                          </m:e>
                        </m:d>
                        <m:r>
                          <a:rPr lang="en-US" sz="2400" i="1"/>
                          <m:t>+4</m:t>
                        </m:r>
                        <m:r>
                          <a:rPr lang="en-US" sz="2400" i="1"/>
                          <m:t>𝑓</m:t>
                        </m:r>
                        <m:d>
                          <m:dPr>
                            <m:ctrlPr>
                              <a:rPr lang="en-US" sz="2400" i="1"/>
                            </m:ctrlPr>
                          </m:dPr>
                          <m:e>
                            <m:f>
                              <m:fPr>
                                <m:ctrlPr>
                                  <a:rPr lang="en-US" sz="2400" i="1"/>
                                </m:ctrlPr>
                              </m:fPr>
                              <m:num>
                                <m:r>
                                  <a:rPr lang="en-US" sz="2400" i="1"/>
                                  <m:t>𝑎</m:t>
                                </m:r>
                                <m:r>
                                  <a:rPr lang="en-US" sz="2400" i="1"/>
                                  <m:t>+</m:t>
                                </m:r>
                                <m:r>
                                  <a:rPr lang="en-US" sz="2400" i="1"/>
                                  <m:t>𝑏</m:t>
                                </m:r>
                              </m:num>
                              <m:den>
                                <m:r>
                                  <a:rPr lang="en-US" sz="2400" i="1"/>
                                  <m:t>2</m:t>
                                </m:r>
                              </m:den>
                            </m:f>
                          </m:e>
                        </m:d>
                      </m:e>
                    </m:d>
                  </m:oMath>
                </a14:m>
                <a:br>
                  <a:rPr lang="en-US" sz="2400" dirty="0"/>
                </a:br>
                <a:endParaRPr lang="en-US" sz="2400" dirty="0"/>
              </a:p>
              <a:p>
                <a:pPr>
                  <a:lnSpc>
                    <a:spcPts val="2700"/>
                  </a:lnSpc>
                  <a:spcBef>
                    <a:spcPts val="0"/>
                  </a:spcBef>
                  <a:spcAft>
                    <a:spcPts val="900"/>
                  </a:spcAft>
                </a:pPr>
                <a:r>
                  <a:rPr lang="en-US" sz="2400" b="1" dirty="0">
                    <a:ea typeface="Myriad Pro" charset="0"/>
                    <a:cs typeface="Myriad Pro" charset="0"/>
                  </a:rPr>
                  <a:t>Error</a:t>
                </a:r>
                <a:r>
                  <a:rPr lang="en-US" sz="2400" dirty="0">
                    <a:ea typeface="Myriad Pro" charset="0"/>
                    <a:cs typeface="Myriad Pro" charset="0"/>
                  </a:rPr>
                  <a:t>: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𝐸𝑟𝑟𝑜𝑟</m:t>
                        </m:r>
                      </m:e>
                    </m:d>
                    <m:r>
                      <a:rPr lang="en-US" sz="2400" b="0" i="1" smtClean="0">
                        <a:ea typeface="Myriad Pro" charset="0"/>
                        <a:cs typeface="Myriad Pro" charset="0"/>
                      </a:rPr>
                      <m:t>&lt;</m:t>
                    </m:r>
                    <m:f>
                      <m:fPr>
                        <m:ctrlPr>
                          <a:rPr lang="en-US" sz="2400" b="0" i="1" smtClean="0">
                            <a:ea typeface="Myriad Pro" charset="0"/>
                            <a:cs typeface="Myriad Pro" charset="0"/>
                          </a:rPr>
                        </m:ctrlPr>
                      </m:fPr>
                      <m:num>
                        <m:r>
                          <a:rPr lang="en-US" sz="2400" b="0" i="1" smtClean="0">
                            <a:ea typeface="Myriad Pro" charset="0"/>
                            <a:cs typeface="Myriad Pro" charset="0"/>
                          </a:rPr>
                          <m:t>𝑀</m:t>
                        </m:r>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𝑏</m:t>
                                </m:r>
                                <m:r>
                                  <a:rPr lang="en-US" sz="2400" b="0" i="1" smtClean="0">
                                    <a:ea typeface="Myriad Pro" charset="0"/>
                                    <a:cs typeface="Myriad Pro" charset="0"/>
                                  </a:rPr>
                                  <m:t>−</m:t>
                                </m:r>
                                <m:r>
                                  <a:rPr lang="en-US" sz="2400" b="0" i="1" smtClean="0">
                                    <a:ea typeface="Myriad Pro" charset="0"/>
                                    <a:cs typeface="Myriad Pro" charset="0"/>
                                  </a:rPr>
                                  <m:t>𝑎</m:t>
                                </m:r>
                              </m:e>
                            </m:d>
                          </m:e>
                          <m:sup>
                            <m:r>
                              <a:rPr lang="en-US" sz="2400" b="0" i="1" smtClean="0">
                                <a:ea typeface="Myriad Pro" charset="0"/>
                                <a:cs typeface="Myriad Pro" charset="0"/>
                              </a:rPr>
                              <m:t>5</m:t>
                            </m:r>
                          </m:sup>
                        </m:sSup>
                      </m:num>
                      <m:den>
                        <m:r>
                          <a:rPr lang="en-US" sz="2400" b="0" i="1" smtClean="0">
                            <a:ea typeface="Myriad Pro" charset="0"/>
                            <a:cs typeface="Myriad Pro" charset="0"/>
                          </a:rPr>
                          <m:t>180</m:t>
                        </m:r>
                        <m:sSup>
                          <m:sSupPr>
                            <m:ctrlPr>
                              <a:rPr lang="en-US" sz="2400" b="0" i="1" smtClean="0">
                                <a:ea typeface="Myriad Pro" charset="0"/>
                                <a:cs typeface="Myriad Pro" charset="0"/>
                              </a:rPr>
                            </m:ctrlPr>
                          </m:sSupPr>
                          <m:e>
                            <m:r>
                              <a:rPr lang="en-US" sz="2400" b="0" i="1" smtClean="0">
                                <a:ea typeface="Myriad Pro" charset="0"/>
                                <a:cs typeface="Myriad Pro" charset="0"/>
                              </a:rPr>
                              <m:t>𝑛</m:t>
                            </m:r>
                          </m:e>
                          <m:sup>
                            <m:r>
                              <a:rPr lang="en-US" sz="2400" b="0" i="1" smtClean="0">
                                <a:ea typeface="Myriad Pro" charset="0"/>
                                <a:cs typeface="Myriad Pro" charset="0"/>
                              </a:rPr>
                              <m:t>4</m:t>
                            </m:r>
                          </m:sup>
                        </m:sSup>
                      </m:den>
                    </m:f>
                  </m:oMath>
                </a14:m>
                <a:r>
                  <a:rPr lang="en-US" sz="2400" dirty="0">
                    <a:ea typeface="Myriad Pro" charset="0"/>
                    <a:cs typeface="Myriad Pro" charset="0"/>
                  </a:rPr>
                  <a:t>, where </a:t>
                </a:r>
                <a:r>
                  <a:rPr lang="en-US" sz="2400" i="1" dirty="0">
                    <a:ea typeface="Myriad Pro" charset="0"/>
                    <a:cs typeface="Myriad Pro" charset="0"/>
                  </a:rPr>
                  <a:t>n</a:t>
                </a:r>
                <a:r>
                  <a:rPr lang="en-US" sz="2400" dirty="0">
                    <a:ea typeface="Myriad Pro" charset="0"/>
                    <a:cs typeface="Myriad Pro" charset="0"/>
                  </a:rPr>
                  <a:t> is the number of segments in the uniform tagged partition and </a:t>
                </a:r>
                <a:r>
                  <a:rPr lang="en-US" sz="2400" i="1" dirty="0">
                    <a:ea typeface="Myriad Pro" charset="0"/>
                    <a:cs typeface="Myriad Pro" charset="0"/>
                  </a:rPr>
                  <a:t>M </a:t>
                </a:r>
                <a:r>
                  <a:rPr lang="en-US" sz="2400" dirty="0">
                    <a:ea typeface="Myriad Pro" charset="0"/>
                    <a:cs typeface="Myriad Pro" charset="0"/>
                  </a:rPr>
                  <a:t>is the maximal absolute value of the fourth derivative:</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𝑀</m:t>
                      </m:r>
                      <m:r>
                        <a:rPr lang="en-US" sz="2400" b="0" i="1" smtClean="0">
                          <a:ea typeface="Myriad Pro" charset="0"/>
                          <a:cs typeface="Myriad Pro" charset="0"/>
                        </a:rPr>
                        <m:t>=</m:t>
                      </m:r>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sup</m:t>
                              </m:r>
                            </m:e>
                            <m:lim>
                              <m:r>
                                <a:rPr lang="en-US" sz="2400" b="0" i="1" smtClean="0">
                                  <a:ea typeface="Myriad Pro" charset="0"/>
                                  <a:cs typeface="Myriad Pro" charset="0"/>
                                </a:rPr>
                                <m:t>[</m:t>
                              </m:r>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r>
                                <a:rPr lang="en-US" sz="2400" b="0" i="1" smtClean="0">
                                  <a:ea typeface="Myriad Pro" charset="0"/>
                                  <a:cs typeface="Myriad Pro" charset="0"/>
                                </a:rPr>
                                <m:t>]</m:t>
                              </m:r>
                            </m:lim>
                          </m:limLow>
                        </m:fName>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e>
                      </m:func>
                    </m:oMath>
                  </m:oMathPara>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471E5C12-29AC-244B-A07E-EA837D57ACED}"/>
                  </a:ext>
                </a:extLst>
              </p:cNvPr>
              <p:cNvSpPr txBox="1">
                <a:spLocks noRot="1" noChangeAspect="1" noMove="1" noResize="1" noEditPoints="1" noAdjustHandles="1" noChangeArrowheads="1" noChangeShapeType="1" noTextEdit="1"/>
              </p:cNvSpPr>
              <p:nvPr/>
            </p:nvSpPr>
            <p:spPr>
              <a:xfrm>
                <a:off x="161764" y="1844824"/>
                <a:ext cx="5058308" cy="4824536"/>
              </a:xfrm>
              <a:prstGeom prst="rect">
                <a:avLst/>
              </a:prstGeom>
              <a:blipFill>
                <a:blip r:embed="rId2"/>
                <a:stretch>
                  <a:fillRect l="-9500" t="-1047"/>
                </a:stretch>
              </a:blipFill>
              <a:ln>
                <a:solidFill>
                  <a:schemeClr val="accent1"/>
                </a:solidFill>
              </a:ln>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3F8A397F-7967-254D-BD5A-874267F34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539" y="1844824"/>
            <a:ext cx="3270697" cy="4578976"/>
          </a:xfrm>
          <a:prstGeom prst="rect">
            <a:avLst/>
          </a:prstGeom>
        </p:spPr>
      </p:pic>
      <p:sp>
        <p:nvSpPr>
          <p:cNvPr id="11" name="TextBox 10">
            <a:extLst>
              <a:ext uri="{FF2B5EF4-FFF2-40B4-BE49-F238E27FC236}">
                <a16:creationId xmlns:a16="http://schemas.microsoft.com/office/drawing/2014/main" id="{FA4BA6DE-1885-F14B-92C9-FB630AC62BC3}"/>
              </a:ext>
            </a:extLst>
          </p:cNvPr>
          <p:cNvSpPr txBox="1"/>
          <p:nvPr/>
        </p:nvSpPr>
        <p:spPr>
          <a:xfrm>
            <a:off x="6300192" y="4725144"/>
            <a:ext cx="303288" cy="369332"/>
          </a:xfrm>
          <a:prstGeom prst="rect">
            <a:avLst/>
          </a:prstGeom>
          <a:noFill/>
        </p:spPr>
        <p:txBody>
          <a:bodyPr wrap="none" rtlCol="0">
            <a:spAutoFit/>
          </a:bodyPr>
          <a:lstStyle/>
          <a:p>
            <a:r>
              <a:rPr lang="en-US" i="1" dirty="0"/>
              <a:t>a</a:t>
            </a:r>
            <a:endParaRPr lang="ru-RU" i="1" dirty="0"/>
          </a:p>
        </p:txBody>
      </p:sp>
      <p:sp>
        <p:nvSpPr>
          <p:cNvPr id="13" name="TextBox 12">
            <a:extLst>
              <a:ext uri="{FF2B5EF4-FFF2-40B4-BE49-F238E27FC236}">
                <a16:creationId xmlns:a16="http://schemas.microsoft.com/office/drawing/2014/main" id="{44042619-FC45-4D42-A97C-3336BF7A8B58}"/>
              </a:ext>
            </a:extLst>
          </p:cNvPr>
          <p:cNvSpPr txBox="1"/>
          <p:nvPr/>
        </p:nvSpPr>
        <p:spPr>
          <a:xfrm>
            <a:off x="8532440" y="4437112"/>
            <a:ext cx="306494" cy="369332"/>
          </a:xfrm>
          <a:prstGeom prst="rect">
            <a:avLst/>
          </a:prstGeom>
          <a:noFill/>
        </p:spPr>
        <p:txBody>
          <a:bodyPr wrap="none" rtlCol="0">
            <a:spAutoFit/>
          </a:bodyPr>
          <a:lstStyle/>
          <a:p>
            <a:r>
              <a:rPr lang="en-US" i="1" dirty="0"/>
              <a:t>b</a:t>
            </a:r>
            <a:endParaRPr lang="ru-RU" i="1" dirty="0"/>
          </a:p>
        </p:txBody>
      </p:sp>
    </p:spTree>
    <p:extLst>
      <p:ext uri="{BB962C8B-B14F-4D97-AF65-F5344CB8AC3E}">
        <p14:creationId xmlns:p14="http://schemas.microsoft.com/office/powerpoint/2010/main" val="1528260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Firstly we need to consider transition from one-dimensional closed segments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e>
                    </m:d>
                  </m:oMath>
                </a14:m>
                <a:r>
                  <a:rPr lang="en-US" sz="2400" dirty="0">
                    <a:ea typeface="Myriad Pro" charset="0"/>
                    <a:cs typeface="Myriad Pro" charset="0"/>
                  </a:rPr>
                  <a:t> to multidimensional supports (as usual we consider functions of two variables with easy possible generalization).</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213200"/>
              </a:xfrm>
              <a:prstGeom prst="rect">
                <a:avLst/>
              </a:prstGeom>
              <a:blipFill>
                <a:blip r:embed="rId2"/>
                <a:stretch>
                  <a:fillRect l="-1007" t="-5208" b="-4167"/>
                </a:stretch>
              </a:blipFill>
            </p:spPr>
            <p:txBody>
              <a:bodyPr/>
              <a:lstStyle/>
              <a:p>
                <a:r>
                  <a:rPr lang="ru-RU">
                    <a:noFill/>
                  </a:rPr>
                  <a:t> </a:t>
                </a:r>
              </a:p>
            </p:txBody>
          </p:sp>
        </mc:Fallback>
      </mc:AlternateContent>
    </p:spTree>
    <p:extLst>
      <p:ext uri="{BB962C8B-B14F-4D97-AF65-F5344CB8AC3E}">
        <p14:creationId xmlns:p14="http://schemas.microsoft.com/office/powerpoint/2010/main" val="1622000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Firstly we need to consider transition from one-dimensional closed segments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e>
                    </m:d>
                  </m:oMath>
                </a14:m>
                <a:r>
                  <a:rPr lang="en-US" sz="2400" dirty="0">
                    <a:ea typeface="Myriad Pro" charset="0"/>
                    <a:cs typeface="Myriad Pro" charset="0"/>
                  </a:rPr>
                  <a:t> to multidimensional supports (as usual we consider functions of two variables with easy possible generalization).</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213200"/>
              </a:xfrm>
              <a:prstGeom prst="rect">
                <a:avLst/>
              </a:prstGeom>
              <a:blipFill>
                <a:blip r:embed="rId2"/>
                <a:stretch>
                  <a:fillRect l="-1007" t="-5208" b="-4167"/>
                </a:stretch>
              </a:blipFill>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D7CE3C1E-D232-154C-876D-F8A29575E9A3}"/>
              </a:ext>
            </a:extLst>
          </p:cNvPr>
          <p:cNvSpPr txBox="1">
            <a:spLocks/>
          </p:cNvSpPr>
          <p:nvPr/>
        </p:nvSpPr>
        <p:spPr>
          <a:xfrm>
            <a:off x="161764" y="1844824"/>
            <a:ext cx="8820472" cy="158417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will consider integration over </a:t>
            </a:r>
            <a:r>
              <a:rPr lang="en-US" sz="2400" dirty="0">
                <a:solidFill>
                  <a:srgbClr val="C00000"/>
                </a:solidFill>
                <a:ea typeface="Myriad Pro" charset="0"/>
                <a:cs typeface="Myriad Pro" charset="0"/>
              </a:rPr>
              <a:t>open connected</a:t>
            </a:r>
            <a:r>
              <a:rPr lang="en-US" sz="2400" dirty="0">
                <a:ea typeface="Myriad Pro" charset="0"/>
                <a:cs typeface="Myriad Pro" charset="0"/>
              </a:rPr>
              <a:t> subsets of the real plane.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A subset </a:t>
            </a:r>
            <a:r>
              <a:rPr lang="en-US" sz="2400" i="1" dirty="0">
                <a:ea typeface="Myriad Pro" charset="0"/>
                <a:cs typeface="Myriad Pro" charset="0"/>
              </a:rPr>
              <a:t>A</a:t>
            </a:r>
            <a:r>
              <a:rPr lang="en-US" sz="2400" dirty="0">
                <a:ea typeface="Myriad Pro" charset="0"/>
                <a:cs typeface="Myriad Pro" charset="0"/>
              </a:rPr>
              <a:t> considered </a:t>
            </a:r>
            <a:r>
              <a:rPr lang="en-US" sz="2400" dirty="0">
                <a:solidFill>
                  <a:srgbClr val="C00000"/>
                </a:solidFill>
                <a:ea typeface="Myriad Pro" charset="0"/>
                <a:cs typeface="Myriad Pro" charset="0"/>
              </a:rPr>
              <a:t>open</a:t>
            </a:r>
            <a:r>
              <a:rPr lang="en-US" sz="2400" dirty="0">
                <a:ea typeface="Myriad Pro" charset="0"/>
                <a:cs typeface="Myriad Pro" charset="0"/>
              </a:rPr>
              <a:t> if each point of </a:t>
            </a:r>
            <a:r>
              <a:rPr lang="en-US" sz="2400" i="1" dirty="0">
                <a:ea typeface="Myriad Pro" charset="0"/>
                <a:cs typeface="Myriad Pro" charset="0"/>
              </a:rPr>
              <a:t>A</a:t>
            </a:r>
            <a:r>
              <a:rPr lang="en-US" sz="2400" dirty="0">
                <a:ea typeface="Myriad Pro" charset="0"/>
                <a:cs typeface="Myriad Pro" charset="0"/>
              </a:rPr>
              <a:t> included into the subset with some its neighborhood.</a:t>
            </a:r>
          </a:p>
        </p:txBody>
      </p:sp>
      <p:pic>
        <p:nvPicPr>
          <p:cNvPr id="7" name="Рисунок 6">
            <a:extLst>
              <a:ext uri="{FF2B5EF4-FFF2-40B4-BE49-F238E27FC236}">
                <a16:creationId xmlns:a16="http://schemas.microsoft.com/office/drawing/2014/main" id="{195DCD13-0DFC-8841-B41E-686B06276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3645024"/>
            <a:ext cx="3238181" cy="3121700"/>
          </a:xfrm>
          <a:prstGeom prst="rect">
            <a:avLst/>
          </a:prstGeom>
        </p:spPr>
      </p:pic>
      <p:sp>
        <p:nvSpPr>
          <p:cNvPr id="11" name="TextBox 10">
            <a:extLst>
              <a:ext uri="{FF2B5EF4-FFF2-40B4-BE49-F238E27FC236}">
                <a16:creationId xmlns:a16="http://schemas.microsoft.com/office/drawing/2014/main" id="{61B1C49B-681D-454F-B8AA-A2A6BFDD6C3F}"/>
              </a:ext>
            </a:extLst>
          </p:cNvPr>
          <p:cNvSpPr txBox="1"/>
          <p:nvPr/>
        </p:nvSpPr>
        <p:spPr>
          <a:xfrm>
            <a:off x="7380312" y="4005064"/>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238356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Firstly we need to consider transition from one-dimensional closed segments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e>
                    </m:d>
                  </m:oMath>
                </a14:m>
                <a:r>
                  <a:rPr lang="en-US" sz="2400" dirty="0">
                    <a:ea typeface="Myriad Pro" charset="0"/>
                    <a:cs typeface="Myriad Pro" charset="0"/>
                  </a:rPr>
                  <a:t> to multidimensional supports (as usual we consider functions of two variables with easy possible generalization).</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213200"/>
              </a:xfrm>
              <a:prstGeom prst="rect">
                <a:avLst/>
              </a:prstGeom>
              <a:blipFill>
                <a:blip r:embed="rId2"/>
                <a:stretch>
                  <a:fillRect l="-1007" t="-5208" b="-4167"/>
                </a:stretch>
              </a:blipFill>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D7CE3C1E-D232-154C-876D-F8A29575E9A3}"/>
              </a:ext>
            </a:extLst>
          </p:cNvPr>
          <p:cNvSpPr txBox="1">
            <a:spLocks/>
          </p:cNvSpPr>
          <p:nvPr/>
        </p:nvSpPr>
        <p:spPr>
          <a:xfrm>
            <a:off x="161764" y="1844824"/>
            <a:ext cx="8820472" cy="158417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will consider integration over </a:t>
            </a:r>
            <a:r>
              <a:rPr lang="en-US" sz="2400" dirty="0">
                <a:solidFill>
                  <a:srgbClr val="C00000"/>
                </a:solidFill>
                <a:ea typeface="Myriad Pro" charset="0"/>
                <a:cs typeface="Myriad Pro" charset="0"/>
              </a:rPr>
              <a:t>open connected</a:t>
            </a:r>
            <a:r>
              <a:rPr lang="en-US" sz="2400" dirty="0">
                <a:ea typeface="Myriad Pro" charset="0"/>
                <a:cs typeface="Myriad Pro" charset="0"/>
              </a:rPr>
              <a:t> subsets of the real plane.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A subset </a:t>
            </a:r>
            <a:r>
              <a:rPr lang="en-US" sz="2400" i="1" dirty="0">
                <a:ea typeface="Myriad Pro" charset="0"/>
                <a:cs typeface="Myriad Pro" charset="0"/>
              </a:rPr>
              <a:t>A</a:t>
            </a:r>
            <a:r>
              <a:rPr lang="en-US" sz="2400" dirty="0">
                <a:ea typeface="Myriad Pro" charset="0"/>
                <a:cs typeface="Myriad Pro" charset="0"/>
              </a:rPr>
              <a:t> considered </a:t>
            </a:r>
            <a:r>
              <a:rPr lang="en-US" sz="2400" dirty="0">
                <a:solidFill>
                  <a:srgbClr val="C00000"/>
                </a:solidFill>
                <a:ea typeface="Myriad Pro" charset="0"/>
                <a:cs typeface="Myriad Pro" charset="0"/>
              </a:rPr>
              <a:t>open</a:t>
            </a:r>
            <a:r>
              <a:rPr lang="en-US" sz="2400" dirty="0">
                <a:ea typeface="Myriad Pro" charset="0"/>
                <a:cs typeface="Myriad Pro" charset="0"/>
              </a:rPr>
              <a:t> if each point of </a:t>
            </a:r>
            <a:r>
              <a:rPr lang="en-US" sz="2400" i="1" dirty="0">
                <a:ea typeface="Myriad Pro" charset="0"/>
                <a:cs typeface="Myriad Pro" charset="0"/>
              </a:rPr>
              <a:t>A</a:t>
            </a:r>
            <a:r>
              <a:rPr lang="en-US" sz="2400" dirty="0">
                <a:ea typeface="Myriad Pro" charset="0"/>
                <a:cs typeface="Myriad Pro" charset="0"/>
              </a:rPr>
              <a:t> included into the subset with some its neighborhood.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FFE2561-6B7D-FF4D-9B52-6150BEB7D1F1}"/>
                  </a:ext>
                </a:extLst>
              </p:cNvPr>
              <p:cNvSpPr txBox="1">
                <a:spLocks/>
              </p:cNvSpPr>
              <p:nvPr/>
            </p:nvSpPr>
            <p:spPr>
              <a:xfrm>
                <a:off x="161764" y="3645024"/>
                <a:ext cx="4626260" cy="309634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Consider the same technique of </a:t>
                </a:r>
                <a:r>
                  <a:rPr lang="en-US" sz="2400" dirty="0">
                    <a:solidFill>
                      <a:srgbClr val="C00000"/>
                    </a:solidFill>
                    <a:ea typeface="Myriad Pro" charset="0"/>
                    <a:cs typeface="Myriad Pro" charset="0"/>
                  </a:rPr>
                  <a:t>partition</a:t>
                </a:r>
                <a:r>
                  <a:rPr lang="en-US" sz="2400" dirty="0">
                    <a:ea typeface="Myriad Pro" charset="0"/>
                    <a:cs typeface="Myriad Pro" charset="0"/>
                  </a:rPr>
                  <a:t> (into the same open connected subsets) into </a:t>
                </a:r>
                <a14:m>
                  <m:oMath xmlns:m="http://schemas.openxmlformats.org/officeDocument/2006/math">
                    <m:sSub>
                      <m:sSubPr>
                        <m:ctrlPr>
                          <a:rPr lang="en-US" sz="2400" b="0" i="1" smtClean="0"/>
                        </m:ctrlPr>
                      </m:sSubPr>
                      <m:e>
                        <m:sSup>
                          <m:sSupPr>
                            <m:ctrlPr>
                              <a:rPr lang="en-US" sz="2400" b="0" i="1" smtClean="0"/>
                            </m:ctrlPr>
                          </m:sSupPr>
                          <m:e>
                            <m:d>
                              <m:dPr>
                                <m:begChr m:val="{"/>
                                <m:endChr m:val="}"/>
                                <m:ctrlPr>
                                  <a:rPr lang="en-US" sz="2400" i="1" smtClean="0"/>
                                </m:ctrlPr>
                              </m:dPr>
                              <m:e>
                                <m:r>
                                  <m:rPr>
                                    <m:sty m:val="p"/>
                                  </m:rPr>
                                  <a:rPr lang="en-US" sz="2400" b="0" i="0" smtClean="0"/>
                                  <m:t>Δ</m:t>
                                </m:r>
                                <m:sSub>
                                  <m:sSubPr>
                                    <m:ctrlPr>
                                      <a:rPr lang="en-US" sz="2400" b="0" i="1" smtClean="0"/>
                                    </m:ctrlPr>
                                  </m:sSubPr>
                                  <m:e>
                                    <m:r>
                                      <a:rPr lang="en-US" sz="2400" b="0" i="1" smtClean="0"/>
                                      <m:t>𝑥</m:t>
                                    </m:r>
                                  </m:e>
                                  <m:sub>
                                    <m:r>
                                      <a:rPr lang="en-US" sz="2400" b="0" i="1" smtClean="0"/>
                                      <m:t>𝑖</m:t>
                                    </m:r>
                                  </m:sub>
                                </m:sSub>
                              </m:e>
                            </m:d>
                          </m:e>
                          <m:sup>
                            <m:r>
                              <a:rPr lang="en-US" sz="2400" b="0" i="1" smtClean="0"/>
                              <m:t> </m:t>
                            </m:r>
                          </m:sup>
                        </m:sSup>
                      </m:e>
                      <m:sub>
                        <m:r>
                          <a:rPr lang="en-US" sz="2400" b="0" i="1" smtClean="0"/>
                          <m:t>𝑖</m:t>
                        </m:r>
                        <m:r>
                          <a:rPr lang="en-US" sz="2400" b="0" i="1" smtClean="0"/>
                          <m:t>=1..</m:t>
                        </m:r>
                        <m:r>
                          <a:rPr lang="en-US" sz="2400" b="0" i="1" smtClean="0"/>
                          <m:t>𝑚</m:t>
                        </m:r>
                      </m:sub>
                    </m:sSub>
                  </m:oMath>
                </a14:m>
                <a:r>
                  <a:rPr lang="en-US" sz="2400" dirty="0">
                    <a:ea typeface="Myriad Pro" charset="0"/>
                    <a:cs typeface="Myriad Pro" charset="0"/>
                  </a:rPr>
                  <a: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a:solidFill>
                      <a:srgbClr val="C00000"/>
                    </a:solidFill>
                    <a:ea typeface="Myriad Pro" charset="0"/>
                    <a:cs typeface="Myriad Pro" charset="0"/>
                  </a:rPr>
                  <a:t>diameter</a:t>
                </a:r>
                <a:r>
                  <a:rPr lang="en-US" sz="2400" dirty="0">
                    <a:ea typeface="Myriad Pro" charset="0"/>
                    <a:cs typeface="Myriad Pro" charset="0"/>
                  </a:rPr>
                  <a:t> is defined in the same way: for each subset defined </a:t>
                </a:r>
                <a:r>
                  <a:rPr lang="en-US" sz="2400" dirty="0">
                    <a:solidFill>
                      <a:srgbClr val="C00000"/>
                    </a:solidFill>
                    <a:ea typeface="Myriad Pro" charset="0"/>
                    <a:cs typeface="Myriad Pro" charset="0"/>
                  </a:rPr>
                  <a:t>most distant pair</a:t>
                </a:r>
                <a:r>
                  <a:rPr lang="en-US" sz="2400" dirty="0">
                    <a:ea typeface="Myriad Pro" charset="0"/>
                    <a:cs typeface="Myriad Pro" charset="0"/>
                  </a:rPr>
                  <a:t> of points, and the maximal of those is chosen.</a:t>
                </a:r>
              </a:p>
            </p:txBody>
          </p:sp>
        </mc:Choice>
        <mc:Fallback>
          <p:sp>
            <p:nvSpPr>
              <p:cNvPr id="10" name="Содержимое 2">
                <a:extLst>
                  <a:ext uri="{FF2B5EF4-FFF2-40B4-BE49-F238E27FC236}">
                    <a16:creationId xmlns:a16="http://schemas.microsoft.com/office/drawing/2014/main" id="{AFFE2561-6B7D-FF4D-9B52-6150BEB7D1F1}"/>
                  </a:ext>
                </a:extLst>
              </p:cNvPr>
              <p:cNvSpPr txBox="1">
                <a:spLocks noRot="1" noChangeAspect="1" noMove="1" noResize="1" noEditPoints="1" noAdjustHandles="1" noChangeArrowheads="1" noChangeShapeType="1" noTextEdit="1"/>
              </p:cNvSpPr>
              <p:nvPr/>
            </p:nvSpPr>
            <p:spPr>
              <a:xfrm>
                <a:off x="161764" y="3645024"/>
                <a:ext cx="4626260" cy="3096344"/>
              </a:xfrm>
              <a:prstGeom prst="rect">
                <a:avLst/>
              </a:prstGeom>
              <a:blipFill>
                <a:blip r:embed="rId3"/>
                <a:stretch>
                  <a:fillRect l="-1913" t="-1626" r="-3005"/>
                </a:stretch>
              </a:blipFill>
              <a:ln>
                <a:solidFill>
                  <a:schemeClr val="accent1"/>
                </a:solid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9844DA5E-7E8A-334E-8EB0-EEB83DE7EE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08104" y="3646973"/>
            <a:ext cx="3238181" cy="3117802"/>
          </a:xfrm>
          <a:prstGeom prst="rect">
            <a:avLst/>
          </a:prstGeom>
        </p:spPr>
      </p:pic>
      <p:sp>
        <p:nvSpPr>
          <p:cNvPr id="11" name="TextBox 10">
            <a:extLst>
              <a:ext uri="{FF2B5EF4-FFF2-40B4-BE49-F238E27FC236}">
                <a16:creationId xmlns:a16="http://schemas.microsoft.com/office/drawing/2014/main" id="{BC41A889-830B-BC4C-A211-A9B345BB083D}"/>
              </a:ext>
            </a:extLst>
          </p:cNvPr>
          <p:cNvSpPr txBox="1"/>
          <p:nvPr/>
        </p:nvSpPr>
        <p:spPr>
          <a:xfrm>
            <a:off x="7308304" y="4077072"/>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2022278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Firstly we need to consider transition from one-dimensional closed segments </a:t>
                </a:r>
                <a14:m>
                  <m:oMath xmlns:m="http://schemas.openxmlformats.org/officeDocument/2006/math">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 </m:t>
                        </m:r>
                        <m:r>
                          <a:rPr lang="en-US" sz="2400" b="0" i="1" smtClean="0">
                            <a:ea typeface="Myriad Pro" charset="0"/>
                            <a:cs typeface="Myriad Pro" charset="0"/>
                          </a:rPr>
                          <m:t>𝑏</m:t>
                        </m:r>
                      </m:e>
                    </m:d>
                  </m:oMath>
                </a14:m>
                <a:r>
                  <a:rPr lang="en-US" sz="2400" dirty="0">
                    <a:ea typeface="Myriad Pro" charset="0"/>
                    <a:cs typeface="Myriad Pro" charset="0"/>
                  </a:rPr>
                  <a:t> to multidimensional supports (as usual we consider functions of two variables with easy possible generalization).</a:t>
                </a: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213200"/>
              </a:xfrm>
              <a:prstGeom prst="rect">
                <a:avLst/>
              </a:prstGeom>
              <a:blipFill>
                <a:blip r:embed="rId2"/>
                <a:stretch>
                  <a:fillRect l="-1007" t="-5208" b="-4167"/>
                </a:stretch>
              </a:blipFill>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D7CE3C1E-D232-154C-876D-F8A29575E9A3}"/>
              </a:ext>
            </a:extLst>
          </p:cNvPr>
          <p:cNvSpPr txBox="1">
            <a:spLocks/>
          </p:cNvSpPr>
          <p:nvPr/>
        </p:nvSpPr>
        <p:spPr>
          <a:xfrm>
            <a:off x="161764" y="1844824"/>
            <a:ext cx="8820472" cy="158417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will consider integration over </a:t>
            </a:r>
            <a:r>
              <a:rPr lang="en-US" sz="2400" dirty="0">
                <a:solidFill>
                  <a:srgbClr val="C00000"/>
                </a:solidFill>
                <a:ea typeface="Myriad Pro" charset="0"/>
                <a:cs typeface="Myriad Pro" charset="0"/>
              </a:rPr>
              <a:t>open connected</a:t>
            </a:r>
            <a:r>
              <a:rPr lang="en-US" sz="2400" dirty="0">
                <a:ea typeface="Myriad Pro" charset="0"/>
                <a:cs typeface="Myriad Pro" charset="0"/>
              </a:rPr>
              <a:t> subsets of the real plane.</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A subset </a:t>
            </a:r>
            <a:r>
              <a:rPr lang="en-US" sz="2400" i="1" dirty="0">
                <a:ea typeface="Myriad Pro" charset="0"/>
                <a:cs typeface="Myriad Pro" charset="0"/>
              </a:rPr>
              <a:t>A</a:t>
            </a:r>
            <a:r>
              <a:rPr lang="en-US" sz="2400" dirty="0">
                <a:ea typeface="Myriad Pro" charset="0"/>
                <a:cs typeface="Myriad Pro" charset="0"/>
              </a:rPr>
              <a:t> considered </a:t>
            </a:r>
            <a:r>
              <a:rPr lang="en-US" sz="2400" dirty="0">
                <a:solidFill>
                  <a:srgbClr val="C00000"/>
                </a:solidFill>
                <a:ea typeface="Myriad Pro" charset="0"/>
                <a:cs typeface="Myriad Pro" charset="0"/>
              </a:rPr>
              <a:t>open</a:t>
            </a:r>
            <a:r>
              <a:rPr lang="en-US" sz="2400" dirty="0">
                <a:ea typeface="Myriad Pro" charset="0"/>
                <a:cs typeface="Myriad Pro" charset="0"/>
              </a:rPr>
              <a:t> if each point of </a:t>
            </a:r>
            <a:r>
              <a:rPr lang="en-US" sz="2400" i="1" dirty="0">
                <a:ea typeface="Myriad Pro" charset="0"/>
                <a:cs typeface="Myriad Pro" charset="0"/>
              </a:rPr>
              <a:t>A</a:t>
            </a:r>
            <a:r>
              <a:rPr lang="en-US" sz="2400" dirty="0">
                <a:ea typeface="Myriad Pro" charset="0"/>
                <a:cs typeface="Myriad Pro" charset="0"/>
              </a:rPr>
              <a:t> included into the subset with some its neighborhood.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FFE2561-6B7D-FF4D-9B52-6150BEB7D1F1}"/>
                  </a:ext>
                </a:extLst>
              </p:cNvPr>
              <p:cNvSpPr txBox="1">
                <a:spLocks/>
              </p:cNvSpPr>
              <p:nvPr/>
            </p:nvSpPr>
            <p:spPr>
              <a:xfrm>
                <a:off x="161764" y="3645024"/>
                <a:ext cx="4410236" cy="237626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After tagging we get: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𝑆</m:t>
                    </m:r>
                    <m:d>
                      <m:dPr>
                        <m:ctrlPr>
                          <a:rPr lang="en-US" sz="2400" b="0" i="1" smtClean="0">
                            <a:ea typeface="Myriad Pro" charset="0"/>
                            <a:cs typeface="Myriad Pro" charset="0"/>
                          </a:rPr>
                        </m:ctrlPr>
                      </m:dPr>
                      <m:e>
                        <m:r>
                          <a:rPr lang="en-US" sz="2400" b="0" i="1" smtClean="0">
                            <a:ea typeface="Myriad Pro" charset="0"/>
                            <a:cs typeface="Myriad Pro" charset="0"/>
                          </a:rPr>
                          <m:t>𝜏</m:t>
                        </m:r>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𝑡</m:t>
                        </m:r>
                      </m:e>
                    </m:d>
                    <m:r>
                      <a:rPr lang="en-US" sz="2400" b="0" i="1" smtClean="0">
                        <a:ea typeface="Myriad Pro" charset="0"/>
                        <a:cs typeface="Myriad Pro" charset="0"/>
                      </a:rPr>
                      <m:t>=</m:t>
                    </m:r>
                    <m:nary>
                      <m:naryPr>
                        <m:chr m:val="∑"/>
                        <m:limLoc m:val="subSup"/>
                        <m:ctrlPr>
                          <a:rPr lang="en-US" sz="2400" b="0" i="1" smtClean="0"/>
                        </m:ctrlPr>
                      </m:naryPr>
                      <m:sub>
                        <m:r>
                          <m:rPr>
                            <m:brk m:alnAt="25"/>
                          </m:rPr>
                          <a:rPr lang="en-US" sz="2400" b="0" i="1" smtClean="0"/>
                          <m:t>𝑖</m:t>
                        </m:r>
                        <m:r>
                          <a:rPr lang="en-US" sz="2400" b="0" i="1" smtClean="0"/>
                          <m:t>=1</m:t>
                        </m:r>
                      </m:sub>
                      <m:sup>
                        <m:r>
                          <a:rPr lang="en-US" sz="2400" b="0" i="1" smtClean="0"/>
                          <m:t>𝑚</m:t>
                        </m:r>
                      </m:sup>
                      <m:e>
                        <m:r>
                          <a:rPr lang="en-US" sz="2400" b="0" i="1" smtClean="0"/>
                          <m:t>𝑓</m:t>
                        </m:r>
                        <m:r>
                          <a:rPr lang="en-US" sz="2400" b="0" i="1" smtClean="0"/>
                          <m:t>(</m:t>
                        </m:r>
                        <m:sSub>
                          <m:sSubPr>
                            <m:ctrlPr>
                              <a:rPr lang="en-US" sz="2400" b="0" i="1" smtClean="0"/>
                            </m:ctrlPr>
                          </m:sSubPr>
                          <m:e>
                            <m:r>
                              <a:rPr lang="en-US" sz="2400" b="0" i="1" smtClean="0"/>
                              <m:t>𝑢</m:t>
                            </m:r>
                          </m:e>
                          <m:sub>
                            <m:r>
                              <a:rPr lang="en-US" sz="2400" b="0" i="1" smtClean="0"/>
                              <m:t>𝑖</m:t>
                            </m:r>
                          </m:sub>
                        </m:sSub>
                        <m:r>
                          <a:rPr lang="en-US" sz="2400" b="0" i="1" smtClean="0"/>
                          <m:t>,</m:t>
                        </m:r>
                      </m:e>
                    </m:nary>
                    <m:sSub>
                      <m:sSubPr>
                        <m:ctrlPr>
                          <a:rPr lang="en-US" sz="2400" b="0" i="1" smtClean="0"/>
                        </m:ctrlPr>
                      </m:sSubPr>
                      <m:e>
                        <m:r>
                          <a:rPr lang="en-US" sz="2400" b="0" i="1" smtClean="0"/>
                          <m:t>𝑣</m:t>
                        </m:r>
                      </m:e>
                      <m:sub>
                        <m:r>
                          <a:rPr lang="en-US" sz="2400" b="0" i="1" smtClean="0"/>
                          <m:t>𝑖</m:t>
                        </m:r>
                      </m:sub>
                    </m:sSub>
                    <m:r>
                      <a:rPr lang="en-US" sz="2400" b="0" i="1" smtClean="0"/>
                      <m:t>)</m:t>
                    </m:r>
                    <m:sSub>
                      <m:sSubPr>
                        <m:ctrlPr>
                          <a:rPr lang="en-US" sz="2400" b="0" i="1" smtClean="0"/>
                        </m:ctrlPr>
                      </m:sSubPr>
                      <m:e>
                        <m:r>
                          <a:rPr lang="en-US" sz="2400" b="0" i="1" smtClean="0"/>
                          <m:t>𝑆</m:t>
                        </m:r>
                      </m:e>
                      <m:sub>
                        <m:r>
                          <m:rPr>
                            <m:sty m:val="p"/>
                          </m:rPr>
                          <a:rPr lang="en-US" sz="2400" b="0" i="0" smtClean="0"/>
                          <m:t>Δ</m:t>
                        </m:r>
                        <m:sSub>
                          <m:sSubPr>
                            <m:ctrlPr>
                              <a:rPr lang="en-US" sz="2400" b="0" i="1" smtClean="0"/>
                            </m:ctrlPr>
                          </m:sSubPr>
                          <m:e>
                            <m:r>
                              <a:rPr lang="en-US" sz="2400" b="0" i="1" smtClean="0"/>
                              <m:t>𝑥</m:t>
                            </m:r>
                          </m:e>
                          <m:sub>
                            <m:r>
                              <a:rPr lang="en-US" sz="2400" b="0" i="1" smtClean="0"/>
                              <m:t>𝑖</m:t>
                            </m:r>
                          </m:sub>
                        </m:sSub>
                      </m:sub>
                    </m:sSub>
                    <m:r>
                      <a:rPr lang="en-US" sz="2400" b="0" i="1" smtClean="0">
                        <a:ea typeface="Myriad Pro" charset="0"/>
                        <a:cs typeface="Myriad Pro" charset="0"/>
                      </a:rPr>
                      <m:t> </m:t>
                    </m:r>
                  </m:oMath>
                </a14:m>
                <a:endParaRPr lang="en-US" sz="2400" b="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As a result: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ea typeface="Myriad Pro" charset="0"/>
                              <a:cs typeface="Myriad Pro" charset="0"/>
                            </a:rPr>
                          </m:ctrlPr>
                        </m:funcPr>
                        <m:fName>
                          <m:limLow>
                            <m:limLowPr>
                              <m:ctrlPr>
                                <a:rPr lang="en-US" sz="2400" b="0" i="1" smtClean="0">
                                  <a:ea typeface="Myriad Pro" charset="0"/>
                                  <a:cs typeface="Myriad Pro" charset="0"/>
                                </a:rPr>
                              </m:ctrlPr>
                            </m:limLowPr>
                            <m:e>
                              <m:r>
                                <m:rPr>
                                  <m:sty m:val="p"/>
                                </m:rPr>
                                <a:rPr lang="en-US" sz="2400" b="0" i="0" smtClean="0">
                                  <a:ea typeface="Myriad Pro" charset="0"/>
                                  <a:cs typeface="Myriad Pro" charset="0"/>
                                </a:rPr>
                                <m:t>lim</m:t>
                              </m:r>
                            </m:e>
                            <m:lim>
                              <m:r>
                                <a:rPr lang="en-US" sz="2400" b="0" i="1" smtClean="0">
                                  <a:ea typeface="Myriad Pro" charset="0"/>
                                  <a:cs typeface="Myriad Pro" charset="0"/>
                                </a:rPr>
                                <m:t>𝑑</m:t>
                              </m:r>
                              <m:r>
                                <a:rPr lang="en-US" sz="2400" b="0" i="1" smtClean="0">
                                  <a:ea typeface="Myriad Pro" charset="0"/>
                                  <a:cs typeface="Myriad Pro" charset="0"/>
                                </a:rPr>
                                <m:t>→0</m:t>
                              </m:r>
                            </m:lim>
                          </m:limLow>
                        </m:fName>
                        <m:e>
                          <m:r>
                            <a:rPr lang="en-US" sz="2400" i="1">
                              <a:ea typeface="Myriad Pro" charset="0"/>
                              <a:cs typeface="Myriad Pro" charset="0"/>
                            </a:rPr>
                            <m:t>𝑆</m:t>
                          </m:r>
                          <m:d>
                            <m:dPr>
                              <m:ctrlPr>
                                <a:rPr lang="en-US" sz="2400" i="1">
                                  <a:ea typeface="Myriad Pro" charset="0"/>
                                  <a:cs typeface="Myriad Pro" charset="0"/>
                                </a:rPr>
                              </m:ctrlPr>
                            </m:dPr>
                            <m:e>
                              <m:r>
                                <a:rPr lang="en-US" sz="2400" i="1">
                                  <a:ea typeface="Myriad Pro" charset="0"/>
                                  <a:cs typeface="Myriad Pro" charset="0"/>
                                </a:rPr>
                                <m:t>𝜏</m:t>
                              </m:r>
                              <m:r>
                                <a:rPr lang="en-US" sz="2400" i="1">
                                  <a:ea typeface="Myriad Pro" charset="0"/>
                                  <a:cs typeface="Myriad Pro" charset="0"/>
                                </a:rPr>
                                <m:t>, </m:t>
                              </m:r>
                              <m:r>
                                <a:rPr lang="en-US" sz="2400" i="1">
                                  <a:ea typeface="Myriad Pro" charset="0"/>
                                  <a:cs typeface="Myriad Pro" charset="0"/>
                                </a:rPr>
                                <m:t>𝑓</m:t>
                              </m:r>
                              <m:r>
                                <a:rPr lang="en-US" sz="2400" i="1">
                                  <a:ea typeface="Myriad Pro" charset="0"/>
                                  <a:cs typeface="Myriad Pro" charset="0"/>
                                </a:rPr>
                                <m:t>, </m:t>
                              </m:r>
                              <m:r>
                                <a:rPr lang="en-US" sz="2400" i="1">
                                  <a:ea typeface="Myriad Pro" charset="0"/>
                                  <a:cs typeface="Myriad Pro" charset="0"/>
                                </a:rPr>
                                <m:t>𝑡</m:t>
                              </m:r>
                            </m:e>
                          </m:d>
                          <m:r>
                            <a:rPr lang="en-US" sz="2400" b="0" i="1" smtClean="0">
                              <a:ea typeface="Myriad Pro" charset="0"/>
                              <a:cs typeface="Myriad Pro" charset="0"/>
                            </a:rPr>
                            <m:t>=</m:t>
                          </m:r>
                          <m:nary>
                            <m:naryPr>
                              <m:chr m:val="∬"/>
                              <m:limLoc m:val="undOvr"/>
                              <m:subHide m:val="on"/>
                              <m:supHide m:val="on"/>
                              <m:ctrlPr>
                                <a:rPr lang="en-US" sz="2400" b="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e>
                          </m:nary>
                          <m:r>
                            <m:rPr>
                              <m:nor/>
                            </m:rPr>
                            <a:rPr lang="en-US" sz="2400" dirty="0">
                              <a:ea typeface="Myriad Pro" charset="0"/>
                              <a:cs typeface="Myriad Pro" charset="0"/>
                            </a:rPr>
                            <m:t> </m:t>
                          </m:r>
                        </m:e>
                      </m:func>
                    </m:oMath>
                  </m:oMathPara>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AFFE2561-6B7D-FF4D-9B52-6150BEB7D1F1}"/>
                  </a:ext>
                </a:extLst>
              </p:cNvPr>
              <p:cNvSpPr txBox="1">
                <a:spLocks noRot="1" noChangeAspect="1" noMove="1" noResize="1" noEditPoints="1" noAdjustHandles="1" noChangeArrowheads="1" noChangeShapeType="1" noTextEdit="1"/>
              </p:cNvSpPr>
              <p:nvPr/>
            </p:nvSpPr>
            <p:spPr>
              <a:xfrm>
                <a:off x="161764" y="3645024"/>
                <a:ext cx="4410236" cy="2376264"/>
              </a:xfrm>
              <a:prstGeom prst="rect">
                <a:avLst/>
              </a:prstGeom>
              <a:blipFill>
                <a:blip r:embed="rId3"/>
                <a:stretch>
                  <a:fillRect l="-2006" t="-9524" b="-83069"/>
                </a:stretch>
              </a:blipFill>
              <a:ln>
                <a:solidFill>
                  <a:schemeClr val="accent1"/>
                </a:solidFill>
              </a:ln>
            </p:spPr>
            <p:txBody>
              <a:bodyPr/>
              <a:lstStyle/>
              <a:p>
                <a:r>
                  <a:rPr lang="ru-RU">
                    <a:noFill/>
                  </a:rPr>
                  <a:t> </a:t>
                </a:r>
              </a:p>
            </p:txBody>
          </p:sp>
        </mc:Fallback>
      </mc:AlternateContent>
      <p:sp>
        <p:nvSpPr>
          <p:cNvPr id="4" name="TextBox 3">
            <a:extLst>
              <a:ext uri="{FF2B5EF4-FFF2-40B4-BE49-F238E27FC236}">
                <a16:creationId xmlns:a16="http://schemas.microsoft.com/office/drawing/2014/main" id="{05181FC0-9DB5-7145-B5C1-89EA51FB7263}"/>
              </a:ext>
            </a:extLst>
          </p:cNvPr>
          <p:cNvSpPr txBox="1"/>
          <p:nvPr/>
        </p:nvSpPr>
        <p:spPr>
          <a:xfrm>
            <a:off x="2555776" y="5589240"/>
            <a:ext cx="317716" cy="369332"/>
          </a:xfrm>
          <a:prstGeom prst="rect">
            <a:avLst/>
          </a:prstGeom>
          <a:noFill/>
        </p:spPr>
        <p:txBody>
          <a:bodyPr wrap="none" rtlCol="0">
            <a:spAutoFit/>
          </a:bodyPr>
          <a:lstStyle/>
          <a:p>
            <a:r>
              <a:rPr lang="en-US" i="1" dirty="0"/>
              <a:t>A</a:t>
            </a:r>
            <a:endParaRPr lang="ru-RU" i="1" dirty="0"/>
          </a:p>
        </p:txBody>
      </p:sp>
      <p:pic>
        <p:nvPicPr>
          <p:cNvPr id="11" name="Рисунок 10">
            <a:extLst>
              <a:ext uri="{FF2B5EF4-FFF2-40B4-BE49-F238E27FC236}">
                <a16:creationId xmlns:a16="http://schemas.microsoft.com/office/drawing/2014/main" id="{25E06DAF-2C21-794A-973F-36960C4710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08104" y="3646973"/>
            <a:ext cx="3238181" cy="3117802"/>
          </a:xfrm>
          <a:prstGeom prst="rect">
            <a:avLst/>
          </a:prstGeom>
        </p:spPr>
      </p:pic>
      <p:sp>
        <p:nvSpPr>
          <p:cNvPr id="12" name="TextBox 11">
            <a:extLst>
              <a:ext uri="{FF2B5EF4-FFF2-40B4-BE49-F238E27FC236}">
                <a16:creationId xmlns:a16="http://schemas.microsoft.com/office/drawing/2014/main" id="{A585084E-7EDF-134E-9226-D7F0E54D49B7}"/>
              </a:ext>
            </a:extLst>
          </p:cNvPr>
          <p:cNvSpPr txBox="1"/>
          <p:nvPr/>
        </p:nvSpPr>
        <p:spPr>
          <a:xfrm>
            <a:off x="7308304" y="4077072"/>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360772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Multivariate functions: </a:t>
            </a:r>
            <a:r>
              <a:rPr lang="en-US" sz="3200" b="1" dirty="0" err="1">
                <a:solidFill>
                  <a:schemeClr val="accent1">
                    <a:lumMod val="75000"/>
                  </a:schemeClr>
                </a:solidFill>
                <a:latin typeface="Myriad Pro" pitchFamily="34" charset="0"/>
                <a:cs typeface="Times New Roman" pitchFamily="18" charset="0"/>
              </a:rPr>
              <a:t>Fubini’s</a:t>
            </a:r>
            <a:r>
              <a:rPr lang="en-US" sz="3200" b="1" dirty="0">
                <a:solidFill>
                  <a:schemeClr val="accent1">
                    <a:lumMod val="75000"/>
                  </a:schemeClr>
                </a:solidFill>
                <a:latin typeface="Myriad Pro" pitchFamily="34" charset="0"/>
                <a:cs typeface="Times New Roman" pitchFamily="18" charset="0"/>
              </a:rPr>
              <a:t> theorem</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The idea here is to integrate </a:t>
            </a:r>
            <a:r>
              <a:rPr lang="en-US" sz="2400" dirty="0">
                <a:solidFill>
                  <a:srgbClr val="C00000"/>
                </a:solidFill>
                <a:latin typeface="Myriad Pro" charset="0"/>
                <a:ea typeface="Myriad Pro" charset="0"/>
                <a:cs typeface="Myriad Pro" charset="0"/>
              </a:rPr>
              <a:t>consequently by each variable</a:t>
            </a:r>
            <a:r>
              <a:rPr lang="en-US" sz="2400" dirty="0">
                <a:latin typeface="Myriad Pro" charset="0"/>
                <a:ea typeface="Myriad Pro" charset="0"/>
                <a:cs typeface="Myriad Pro" charset="0"/>
              </a:rPr>
              <a:t>.</a:t>
            </a:r>
            <a:endParaRPr lang="en-US" sz="2400" dirty="0">
              <a:ea typeface="Myriad Pro" charset="0"/>
              <a:cs typeface="Myriad Pro" charset="0"/>
            </a:endParaRPr>
          </a:p>
        </p:txBody>
      </p:sp>
    </p:spTree>
    <p:extLst>
      <p:ext uri="{BB962C8B-B14F-4D97-AF65-F5344CB8AC3E}">
        <p14:creationId xmlns:p14="http://schemas.microsoft.com/office/powerpoint/2010/main" val="2870320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p:pic>
        <p:nvPicPr>
          <p:cNvPr id="7" name="Рисунок 6">
            <a:extLst>
              <a:ext uri="{FF2B5EF4-FFF2-40B4-BE49-F238E27FC236}">
                <a16:creationId xmlns:a16="http://schemas.microsoft.com/office/drawing/2014/main" id="{6069D3C9-74C2-E94C-9090-E4B66B4EE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748" y="1111523"/>
            <a:ext cx="3738939" cy="3325589"/>
          </a:xfrm>
          <a:prstGeom prst="rect">
            <a:avLst/>
          </a:prstGeom>
        </p:spPr>
      </p:pic>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9A0331A2-B762-1D40-B232-4480FBB7CC90}"/>
                  </a:ext>
                </a:extLst>
              </p:cNvPr>
              <p:cNvSpPr txBox="1">
                <a:spLocks/>
              </p:cNvSpPr>
              <p:nvPr/>
            </p:nvSpPr>
            <p:spPr>
              <a:xfrm>
                <a:off x="161764" y="1217672"/>
                <a:ext cx="5116560" cy="163526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rectangular subset </a:t>
                </a:r>
                <a:endParaRPr lang="en-US" sz="2400" b="0" i="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m:rPr>
                          <m:sty m:val="p"/>
                        </m:rPr>
                        <a:rPr lang="en-US" sz="2400" b="0" i="0" smtClean="0">
                          <a:ea typeface="Myriad Pro" charset="0"/>
                          <a:cs typeface="Myriad Pro" charset="0"/>
                        </a:rPr>
                        <m:t>Π</m:t>
                      </m:r>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e>
                      </m:d>
                      <m:r>
                        <a:rPr lang="en-US" sz="2400" b="0" i="1" smtClean="0">
                          <a:ea typeface="Myriad Pro" charset="0"/>
                          <a:cs typeface="Myriad Pro" charset="0"/>
                        </a:rPr>
                        <m:t>×[</m:t>
                      </m:r>
                      <m:r>
                        <a:rPr lang="en-US" sz="2400" b="0" i="1" smtClean="0">
                          <a:ea typeface="Myriad Pro" charset="0"/>
                          <a:cs typeface="Myriad Pro" charset="0"/>
                        </a:rPr>
                        <m:t>𝑐</m:t>
                      </m:r>
                      <m:r>
                        <a:rPr lang="en-US" sz="2400" b="0" i="1" smtClean="0">
                          <a:ea typeface="Myriad Pro" charset="0"/>
                          <a:cs typeface="Myriad Pro" charset="0"/>
                        </a:rPr>
                        <m:t>,</m:t>
                      </m:r>
                      <m:r>
                        <a:rPr lang="en-US" sz="2400" b="0" i="1" smtClean="0">
                          <a:ea typeface="Myriad Pro" charset="0"/>
                          <a:cs typeface="Myriad Pro" charset="0"/>
                        </a:rPr>
                        <m:t>𝑑</m:t>
                      </m:r>
                      <m:r>
                        <a:rPr lang="en-US" sz="2400" b="0" i="1" smtClean="0">
                          <a:ea typeface="Myriad Pro" charset="0"/>
                          <a:cs typeface="Myriad Pro" charset="0"/>
                        </a:rPr>
                        <m:t>]</m:t>
                      </m:r>
                    </m:oMath>
                  </m:oMathPara>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9A0331A2-B762-1D40-B232-4480FBB7CC90}"/>
                  </a:ext>
                </a:extLst>
              </p:cNvPr>
              <p:cNvSpPr txBox="1">
                <a:spLocks noRot="1" noChangeAspect="1" noMove="1" noResize="1" noEditPoints="1" noAdjustHandles="1" noChangeArrowheads="1" noChangeShapeType="1" noTextEdit="1"/>
              </p:cNvSpPr>
              <p:nvPr/>
            </p:nvSpPr>
            <p:spPr>
              <a:xfrm>
                <a:off x="161764" y="1217672"/>
                <a:ext cx="5116560" cy="1635264"/>
              </a:xfrm>
              <a:prstGeom prst="rect">
                <a:avLst/>
              </a:prstGeom>
              <a:blipFill>
                <a:blip r:embed="rId3"/>
                <a:stretch>
                  <a:fillRect l="-1728" t="-3846"/>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70FDEC6-79D1-B345-A39E-6494E682F090}"/>
                  </a:ext>
                </a:extLst>
              </p:cNvPr>
              <p:cNvSpPr txBox="1"/>
              <p:nvPr/>
            </p:nvSpPr>
            <p:spPr>
              <a:xfrm>
                <a:off x="7248217" y="2150408"/>
                <a:ext cx="393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m:t>Π</m:t>
                      </m:r>
                    </m:oMath>
                  </m:oMathPara>
                </a14:m>
                <a:endParaRPr lang="ru-RU" dirty="0"/>
              </a:p>
            </p:txBody>
          </p:sp>
        </mc:Choice>
        <mc:Fallback>
          <p:sp>
            <p:nvSpPr>
              <p:cNvPr id="10" name="TextBox 9">
                <a:extLst>
                  <a:ext uri="{FF2B5EF4-FFF2-40B4-BE49-F238E27FC236}">
                    <a16:creationId xmlns:a16="http://schemas.microsoft.com/office/drawing/2014/main" id="{B70FDEC6-79D1-B345-A39E-6494E682F090}"/>
                  </a:ext>
                </a:extLst>
              </p:cNvPr>
              <p:cNvSpPr txBox="1">
                <a:spLocks noRot="1" noChangeAspect="1" noMove="1" noResize="1" noEditPoints="1" noAdjustHandles="1" noChangeArrowheads="1" noChangeShapeType="1" noTextEdit="1"/>
              </p:cNvSpPr>
              <p:nvPr/>
            </p:nvSpPr>
            <p:spPr>
              <a:xfrm>
                <a:off x="7248217" y="2150408"/>
                <a:ext cx="393056" cy="369332"/>
              </a:xfrm>
              <a:prstGeom prst="rect">
                <a:avLst/>
              </a:prstGeom>
              <a:blipFill>
                <a:blip r:embed="rId4"/>
                <a:stretch>
                  <a:fillRect/>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2F7AB4E6-7290-2F44-A9EB-3F7A5A24928C}"/>
              </a:ext>
            </a:extLst>
          </p:cNvPr>
          <p:cNvSpPr txBox="1"/>
          <p:nvPr/>
        </p:nvSpPr>
        <p:spPr>
          <a:xfrm>
            <a:off x="6084168" y="4067780"/>
            <a:ext cx="303288" cy="369332"/>
          </a:xfrm>
          <a:prstGeom prst="rect">
            <a:avLst/>
          </a:prstGeom>
          <a:noFill/>
        </p:spPr>
        <p:txBody>
          <a:bodyPr wrap="none" rtlCol="0">
            <a:spAutoFit/>
          </a:bodyPr>
          <a:lstStyle/>
          <a:p>
            <a:r>
              <a:rPr lang="en-US" i="1" dirty="0"/>
              <a:t>a</a:t>
            </a:r>
            <a:endParaRPr lang="ru-RU" i="1" dirty="0"/>
          </a:p>
        </p:txBody>
      </p:sp>
      <p:sp>
        <p:nvSpPr>
          <p:cNvPr id="13" name="TextBox 12">
            <a:extLst>
              <a:ext uri="{FF2B5EF4-FFF2-40B4-BE49-F238E27FC236}">
                <a16:creationId xmlns:a16="http://schemas.microsoft.com/office/drawing/2014/main" id="{EC6E9B8E-651D-6D4E-84EC-C2EC6F4FA25E}"/>
              </a:ext>
            </a:extLst>
          </p:cNvPr>
          <p:cNvSpPr txBox="1"/>
          <p:nvPr/>
        </p:nvSpPr>
        <p:spPr>
          <a:xfrm>
            <a:off x="8556723" y="4117722"/>
            <a:ext cx="306494" cy="369332"/>
          </a:xfrm>
          <a:prstGeom prst="rect">
            <a:avLst/>
          </a:prstGeom>
          <a:noFill/>
        </p:spPr>
        <p:txBody>
          <a:bodyPr wrap="none" rtlCol="0">
            <a:spAutoFit/>
          </a:bodyPr>
          <a:lstStyle/>
          <a:p>
            <a:r>
              <a:rPr lang="en-US" i="1" dirty="0"/>
              <a:t>b</a:t>
            </a:r>
            <a:endParaRPr lang="ru-RU" i="1" dirty="0"/>
          </a:p>
        </p:txBody>
      </p:sp>
      <p:sp>
        <p:nvSpPr>
          <p:cNvPr id="14" name="TextBox 13">
            <a:extLst>
              <a:ext uri="{FF2B5EF4-FFF2-40B4-BE49-F238E27FC236}">
                <a16:creationId xmlns:a16="http://schemas.microsoft.com/office/drawing/2014/main" id="{A4E5C6DE-93E5-1249-A3DA-60AA3DE44506}"/>
              </a:ext>
            </a:extLst>
          </p:cNvPr>
          <p:cNvSpPr txBox="1"/>
          <p:nvPr/>
        </p:nvSpPr>
        <p:spPr>
          <a:xfrm>
            <a:off x="5378748" y="2852936"/>
            <a:ext cx="282450" cy="369332"/>
          </a:xfrm>
          <a:prstGeom prst="rect">
            <a:avLst/>
          </a:prstGeom>
          <a:noFill/>
        </p:spPr>
        <p:txBody>
          <a:bodyPr wrap="none" rtlCol="0">
            <a:spAutoFit/>
          </a:bodyPr>
          <a:lstStyle/>
          <a:p>
            <a:r>
              <a:rPr lang="en-US" i="1" dirty="0"/>
              <a:t>c</a:t>
            </a:r>
            <a:endParaRPr lang="ru-RU" i="1" dirty="0"/>
          </a:p>
        </p:txBody>
      </p:sp>
      <p:sp>
        <p:nvSpPr>
          <p:cNvPr id="15" name="TextBox 14">
            <a:extLst>
              <a:ext uri="{FF2B5EF4-FFF2-40B4-BE49-F238E27FC236}">
                <a16:creationId xmlns:a16="http://schemas.microsoft.com/office/drawing/2014/main" id="{3DFC05CF-50F5-EE42-A8F4-33966AAA4FA6}"/>
              </a:ext>
            </a:extLst>
          </p:cNvPr>
          <p:cNvSpPr txBox="1"/>
          <p:nvPr/>
        </p:nvSpPr>
        <p:spPr>
          <a:xfrm>
            <a:off x="5354704" y="1259468"/>
            <a:ext cx="306494" cy="369332"/>
          </a:xfrm>
          <a:prstGeom prst="rect">
            <a:avLst/>
          </a:prstGeom>
          <a:noFill/>
        </p:spPr>
        <p:txBody>
          <a:bodyPr wrap="none" rtlCol="0">
            <a:spAutoFit/>
          </a:bodyPr>
          <a:lstStyle/>
          <a:p>
            <a:r>
              <a:rPr lang="en-US" i="1" dirty="0"/>
              <a:t>d</a:t>
            </a:r>
            <a:endParaRPr lang="ru-RU" i="1" dirty="0"/>
          </a:p>
        </p:txBody>
      </p:sp>
    </p:spTree>
    <p:extLst>
      <p:ext uri="{BB962C8B-B14F-4D97-AF65-F5344CB8AC3E}">
        <p14:creationId xmlns:p14="http://schemas.microsoft.com/office/powerpoint/2010/main" val="1237256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541BD9A6-FECF-1647-BD08-515DCA9ED86C}"/>
                  </a:ext>
                </a:extLst>
              </p:cNvPr>
              <p:cNvSpPr txBox="1">
                <a:spLocks/>
              </p:cNvSpPr>
              <p:nvPr/>
            </p:nvSpPr>
            <p:spPr>
              <a:xfrm>
                <a:off x="161764" y="1217672"/>
                <a:ext cx="5116560" cy="163526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rectangular subset </a:t>
                </a:r>
                <a:endParaRPr lang="en-US" sz="2400" b="0" i="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m:rPr>
                          <m:sty m:val="p"/>
                        </m:rPr>
                        <a:rPr lang="en-US" sz="2400" b="0" i="0" smtClean="0">
                          <a:ea typeface="Myriad Pro" charset="0"/>
                          <a:cs typeface="Myriad Pro" charset="0"/>
                        </a:rPr>
                        <m:t>Π</m:t>
                      </m:r>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e>
                      </m:d>
                      <m:r>
                        <a:rPr lang="en-US" sz="2400" b="0" i="1" smtClean="0">
                          <a:ea typeface="Myriad Pro" charset="0"/>
                          <a:cs typeface="Myriad Pro" charset="0"/>
                        </a:rPr>
                        <m:t>×[</m:t>
                      </m:r>
                      <m:r>
                        <a:rPr lang="en-US" sz="2400" b="0" i="1" smtClean="0">
                          <a:ea typeface="Myriad Pro" charset="0"/>
                          <a:cs typeface="Myriad Pro" charset="0"/>
                        </a:rPr>
                        <m:t>𝑐</m:t>
                      </m:r>
                      <m:r>
                        <a:rPr lang="en-US" sz="2400" b="0" i="1" smtClean="0">
                          <a:ea typeface="Myriad Pro" charset="0"/>
                          <a:cs typeface="Myriad Pro" charset="0"/>
                        </a:rPr>
                        <m:t>,</m:t>
                      </m:r>
                      <m:r>
                        <a:rPr lang="en-US" sz="2400" b="0" i="1" smtClean="0">
                          <a:ea typeface="Myriad Pro" charset="0"/>
                          <a:cs typeface="Myriad Pro" charset="0"/>
                        </a:rPr>
                        <m:t>𝑑</m:t>
                      </m:r>
                      <m:r>
                        <a:rPr lang="en-US" sz="2400" b="0" i="1" smtClean="0">
                          <a:ea typeface="Myriad Pro" charset="0"/>
                          <a:cs typeface="Myriad Pro" charset="0"/>
                        </a:rPr>
                        <m:t>]</m:t>
                      </m:r>
                    </m:oMath>
                  </m:oMathPara>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541BD9A6-FECF-1647-BD08-515DCA9ED86C}"/>
                  </a:ext>
                </a:extLst>
              </p:cNvPr>
              <p:cNvSpPr txBox="1">
                <a:spLocks noRot="1" noChangeAspect="1" noMove="1" noResize="1" noEditPoints="1" noAdjustHandles="1" noChangeArrowheads="1" noChangeShapeType="1" noTextEdit="1"/>
              </p:cNvSpPr>
              <p:nvPr/>
            </p:nvSpPr>
            <p:spPr>
              <a:xfrm>
                <a:off x="161764" y="1217672"/>
                <a:ext cx="5116560" cy="1635264"/>
              </a:xfrm>
              <a:prstGeom prst="rect">
                <a:avLst/>
              </a:prstGeom>
              <a:blipFill>
                <a:blip r:embed="rId2"/>
                <a:stretch>
                  <a:fillRect l="-1728" t="-3846"/>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0ABE1424-ED3C-F14E-A726-FE7CCB58CA3A}"/>
                  </a:ext>
                </a:extLst>
              </p:cNvPr>
              <p:cNvSpPr txBox="1">
                <a:spLocks/>
              </p:cNvSpPr>
              <p:nvPr/>
            </p:nvSpPr>
            <p:spPr>
              <a:xfrm>
                <a:off x="161764" y="3067752"/>
                <a:ext cx="5116560" cy="1643349"/>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err="1">
                    <a:ea typeface="Myriad Pro" charset="0"/>
                    <a:cs typeface="Myriad Pro" charset="0"/>
                  </a:rPr>
                  <a:t>Fubini’s</a:t>
                </a:r>
                <a:r>
                  <a:rPr lang="en-US" sz="2400" dirty="0">
                    <a:ea typeface="Myriad Pro" charset="0"/>
                    <a:cs typeface="Myriad Pro" charset="0"/>
                  </a:rPr>
                  <a:t> theorem claims the following:</a:t>
                </a:r>
              </a:p>
              <a:p>
                <a:pPr marL="0" indent="0" algn="ctr">
                  <a:lnSpc>
                    <a:spcPts val="2700"/>
                  </a:lnSpc>
                  <a:spcBef>
                    <a:spcPts val="0"/>
                  </a:spcBef>
                  <a:spcAft>
                    <a:spcPts val="900"/>
                  </a:spcAft>
                  <a:buFont typeface="Arial" pitchFamily="34" charset="0"/>
                  <a:buNone/>
                </a:pPr>
                <a:r>
                  <a:rPr lang="en-US" sz="2400" dirty="0"/>
                  <a:t> </a:t>
                </a:r>
                <a14:m>
                  <m:oMath xmlns:m="http://schemas.openxmlformats.org/officeDocument/2006/math">
                    <m:nary>
                      <m:naryPr>
                        <m:chr m:val="∬"/>
                        <m:limLoc m:val="undOvr"/>
                        <m:subHide m:val="on"/>
                        <m:supHide m:val="on"/>
                        <m:ctrlPr>
                          <a:rPr lang="en-US" sz="240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r>
                          <a:rPr lang="en-US" sz="2400" b="0" i="1" smtClean="0"/>
                          <m:t>=</m:t>
                        </m:r>
                        <m:nary>
                          <m:naryPr>
                            <m:ctrlPr>
                              <a:rPr lang="en-US" sz="2400" b="0" i="1" smtClean="0"/>
                            </m:ctrlPr>
                          </m:naryPr>
                          <m:sub>
                            <m:r>
                              <m:rPr>
                                <m:brk m:alnAt="23"/>
                              </m:rPr>
                              <a:rPr lang="en-US" sz="2400" b="0" i="1" smtClean="0"/>
                              <m:t>𝑎</m:t>
                            </m:r>
                          </m:sub>
                          <m:sup>
                            <m:r>
                              <a:rPr lang="en-US" sz="2400" b="0" i="1" smtClean="0"/>
                              <m:t>𝑏</m:t>
                            </m:r>
                          </m:sup>
                          <m:e>
                            <m:d>
                              <m:dPr>
                                <m:ctrlPr>
                                  <a:rPr lang="en-US" sz="2400" b="0" i="1" smtClean="0"/>
                                </m:ctrlPr>
                              </m:dPr>
                              <m:e>
                                <m:nary>
                                  <m:naryPr>
                                    <m:ctrlPr>
                                      <a:rPr lang="en-US" sz="2400" b="0" i="1" smtClean="0"/>
                                    </m:ctrlPr>
                                  </m:naryPr>
                                  <m:sub>
                                    <m:r>
                                      <m:rPr>
                                        <m:brk m:alnAt="23"/>
                                      </m:rPr>
                                      <a:rPr lang="en-US" sz="2400" b="0" i="1" smtClean="0"/>
                                      <m:t>𝑐</m:t>
                                    </m:r>
                                  </m:sub>
                                  <m:sup>
                                    <m:r>
                                      <a:rPr lang="en-US" sz="2400" b="0" i="1" smtClean="0"/>
                                      <m:t>𝑑</m:t>
                                    </m:r>
                                  </m:sup>
                                  <m:e>
                                    <m:r>
                                      <a:rPr lang="en-US" sz="2400" b="0" i="1" smtClean="0"/>
                                      <m:t>𝑓</m:t>
                                    </m:r>
                                    <m:r>
                                      <a:rPr lang="en-US" sz="2400" b="0" i="1" smtClean="0"/>
                                      <m:t>(</m:t>
                                    </m:r>
                                    <m:r>
                                      <a:rPr lang="en-US" sz="2400" b="0" i="1" smtClean="0"/>
                                      <m:t>𝑥</m:t>
                                    </m:r>
                                    <m:r>
                                      <a:rPr lang="en-US" sz="2400" b="0" i="1" smtClean="0"/>
                                      <m:t>,</m:t>
                                    </m:r>
                                    <m:r>
                                      <a:rPr lang="en-US" sz="2400" b="0" i="1" smtClean="0"/>
                                      <m:t>𝑦</m:t>
                                    </m:r>
                                    <m:r>
                                      <a:rPr lang="en-US" sz="2400" b="0" i="1" smtClean="0"/>
                                      <m:t>)</m:t>
                                    </m:r>
                                  </m:e>
                                </m:nary>
                                <m:r>
                                  <a:rPr lang="en-US" sz="2400" b="0" i="1" smtClean="0"/>
                                  <m:t>𝑑𝑦</m:t>
                                </m:r>
                              </m:e>
                            </m:d>
                            <m:r>
                              <a:rPr lang="en-US" sz="2400" b="0" i="1" smtClean="0"/>
                              <m:t>𝑑𝑥</m:t>
                            </m:r>
                          </m:e>
                        </m:nary>
                      </m:e>
                    </m:nary>
                  </m:oMath>
                </a14:m>
                <a:endParaRPr lang="en-US" sz="2400" dirty="0">
                  <a:ea typeface="Myriad Pro" charset="0"/>
                  <a:cs typeface="Myriad Pro" charset="0"/>
                </a:endParaRPr>
              </a:p>
            </p:txBody>
          </p:sp>
        </mc:Choice>
        <mc:Fallback>
          <p:sp>
            <p:nvSpPr>
              <p:cNvPr id="12" name="Содержимое 2">
                <a:extLst>
                  <a:ext uri="{FF2B5EF4-FFF2-40B4-BE49-F238E27FC236}">
                    <a16:creationId xmlns:a16="http://schemas.microsoft.com/office/drawing/2014/main" id="{0ABE1424-ED3C-F14E-A726-FE7CCB58CA3A}"/>
                  </a:ext>
                </a:extLst>
              </p:cNvPr>
              <p:cNvSpPr txBox="1">
                <a:spLocks noRot="1" noChangeAspect="1" noMove="1" noResize="1" noEditPoints="1" noAdjustHandles="1" noChangeArrowheads="1" noChangeShapeType="1" noTextEdit="1"/>
              </p:cNvSpPr>
              <p:nvPr/>
            </p:nvSpPr>
            <p:spPr>
              <a:xfrm>
                <a:off x="161764" y="3067752"/>
                <a:ext cx="5116560" cy="1643349"/>
              </a:xfrm>
              <a:prstGeom prst="rect">
                <a:avLst/>
              </a:prstGeom>
              <a:blipFill>
                <a:blip r:embed="rId3"/>
                <a:stretch>
                  <a:fillRect l="-10864" t="-3817" r="-1235" b="-59542"/>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AAE7B62-2CC8-2C41-873A-0D3D8AE596E1}"/>
                  </a:ext>
                </a:extLst>
              </p:cNvPr>
              <p:cNvSpPr txBox="1"/>
              <p:nvPr/>
            </p:nvSpPr>
            <p:spPr>
              <a:xfrm>
                <a:off x="323528" y="4437112"/>
                <a:ext cx="393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m:t>Π</m:t>
                      </m:r>
                    </m:oMath>
                  </m:oMathPara>
                </a14:m>
                <a:endParaRPr lang="ru-RU" dirty="0"/>
              </a:p>
            </p:txBody>
          </p:sp>
        </mc:Choice>
        <mc:Fallback>
          <p:sp>
            <p:nvSpPr>
              <p:cNvPr id="7" name="TextBox 6">
                <a:extLst>
                  <a:ext uri="{FF2B5EF4-FFF2-40B4-BE49-F238E27FC236}">
                    <a16:creationId xmlns:a16="http://schemas.microsoft.com/office/drawing/2014/main" id="{AAAE7B62-2CC8-2C41-873A-0D3D8AE596E1}"/>
                  </a:ext>
                </a:extLst>
              </p:cNvPr>
              <p:cNvSpPr txBox="1">
                <a:spLocks noRot="1" noChangeAspect="1" noMove="1" noResize="1" noEditPoints="1" noAdjustHandles="1" noChangeArrowheads="1" noChangeShapeType="1" noTextEdit="1"/>
              </p:cNvSpPr>
              <p:nvPr/>
            </p:nvSpPr>
            <p:spPr>
              <a:xfrm>
                <a:off x="323528" y="4437112"/>
                <a:ext cx="393056" cy="369332"/>
              </a:xfrm>
              <a:prstGeom prst="rect">
                <a:avLst/>
              </a:prstGeom>
              <a:blipFill>
                <a:blip r:embed="rId4"/>
                <a:stretch>
                  <a:fillRect/>
                </a:stretch>
              </a:blipFill>
            </p:spPr>
            <p:txBody>
              <a:bodyPr/>
              <a:lstStyle/>
              <a:p>
                <a:r>
                  <a:rPr lang="ru-RU">
                    <a:noFill/>
                  </a:rPr>
                  <a:t> </a:t>
                </a:r>
              </a:p>
            </p:txBody>
          </p:sp>
        </mc:Fallback>
      </mc:AlternateContent>
      <p:pic>
        <p:nvPicPr>
          <p:cNvPr id="8" name="Рисунок 7">
            <a:extLst>
              <a:ext uri="{FF2B5EF4-FFF2-40B4-BE49-F238E27FC236}">
                <a16:creationId xmlns:a16="http://schemas.microsoft.com/office/drawing/2014/main" id="{95BAF223-2B37-DA4D-9897-068129CCB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748" y="1111523"/>
            <a:ext cx="3738939" cy="3325589"/>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5A0D5D3-3003-E541-8F81-B50133D7AE2B}"/>
                  </a:ext>
                </a:extLst>
              </p:cNvPr>
              <p:cNvSpPr txBox="1"/>
              <p:nvPr/>
            </p:nvSpPr>
            <p:spPr>
              <a:xfrm>
                <a:off x="7248217" y="2150408"/>
                <a:ext cx="393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m:t>Π</m:t>
                      </m:r>
                    </m:oMath>
                  </m:oMathPara>
                </a14:m>
                <a:endParaRPr lang="ru-RU" dirty="0"/>
              </a:p>
            </p:txBody>
          </p:sp>
        </mc:Choice>
        <mc:Fallback>
          <p:sp>
            <p:nvSpPr>
              <p:cNvPr id="14" name="TextBox 13">
                <a:extLst>
                  <a:ext uri="{FF2B5EF4-FFF2-40B4-BE49-F238E27FC236}">
                    <a16:creationId xmlns:a16="http://schemas.microsoft.com/office/drawing/2014/main" id="{C5A0D5D3-3003-E541-8F81-B50133D7AE2B}"/>
                  </a:ext>
                </a:extLst>
              </p:cNvPr>
              <p:cNvSpPr txBox="1">
                <a:spLocks noRot="1" noChangeAspect="1" noMove="1" noResize="1" noEditPoints="1" noAdjustHandles="1" noChangeArrowheads="1" noChangeShapeType="1" noTextEdit="1"/>
              </p:cNvSpPr>
              <p:nvPr/>
            </p:nvSpPr>
            <p:spPr>
              <a:xfrm>
                <a:off x="7248217" y="2150408"/>
                <a:ext cx="393056" cy="369332"/>
              </a:xfrm>
              <a:prstGeom prst="rect">
                <a:avLst/>
              </a:prstGeom>
              <a:blipFill>
                <a:blip r:embed="rId6"/>
                <a:stretch>
                  <a:fillRect/>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7A0D57B8-7F27-6740-A8EC-2E30FBEF4804}"/>
              </a:ext>
            </a:extLst>
          </p:cNvPr>
          <p:cNvSpPr txBox="1"/>
          <p:nvPr/>
        </p:nvSpPr>
        <p:spPr>
          <a:xfrm>
            <a:off x="6084168" y="4067780"/>
            <a:ext cx="303288" cy="369332"/>
          </a:xfrm>
          <a:prstGeom prst="rect">
            <a:avLst/>
          </a:prstGeom>
          <a:noFill/>
        </p:spPr>
        <p:txBody>
          <a:bodyPr wrap="none" rtlCol="0">
            <a:spAutoFit/>
          </a:bodyPr>
          <a:lstStyle/>
          <a:p>
            <a:r>
              <a:rPr lang="en-US" i="1" dirty="0"/>
              <a:t>a</a:t>
            </a:r>
            <a:endParaRPr lang="ru-RU" i="1" dirty="0"/>
          </a:p>
        </p:txBody>
      </p:sp>
      <p:sp>
        <p:nvSpPr>
          <p:cNvPr id="16" name="TextBox 15">
            <a:extLst>
              <a:ext uri="{FF2B5EF4-FFF2-40B4-BE49-F238E27FC236}">
                <a16:creationId xmlns:a16="http://schemas.microsoft.com/office/drawing/2014/main" id="{9BF16CA2-F0C9-6A49-A335-615355647E9C}"/>
              </a:ext>
            </a:extLst>
          </p:cNvPr>
          <p:cNvSpPr txBox="1"/>
          <p:nvPr/>
        </p:nvSpPr>
        <p:spPr>
          <a:xfrm>
            <a:off x="8556723" y="4117722"/>
            <a:ext cx="306494" cy="369332"/>
          </a:xfrm>
          <a:prstGeom prst="rect">
            <a:avLst/>
          </a:prstGeom>
          <a:noFill/>
        </p:spPr>
        <p:txBody>
          <a:bodyPr wrap="none" rtlCol="0">
            <a:spAutoFit/>
          </a:bodyPr>
          <a:lstStyle/>
          <a:p>
            <a:r>
              <a:rPr lang="en-US" i="1" dirty="0"/>
              <a:t>b</a:t>
            </a:r>
            <a:endParaRPr lang="ru-RU" i="1" dirty="0"/>
          </a:p>
        </p:txBody>
      </p:sp>
      <p:sp>
        <p:nvSpPr>
          <p:cNvPr id="17" name="TextBox 16">
            <a:extLst>
              <a:ext uri="{FF2B5EF4-FFF2-40B4-BE49-F238E27FC236}">
                <a16:creationId xmlns:a16="http://schemas.microsoft.com/office/drawing/2014/main" id="{7E3C4DFD-02E5-7543-BC04-820EA9E66A2B}"/>
              </a:ext>
            </a:extLst>
          </p:cNvPr>
          <p:cNvSpPr txBox="1"/>
          <p:nvPr/>
        </p:nvSpPr>
        <p:spPr>
          <a:xfrm>
            <a:off x="5378748" y="2852936"/>
            <a:ext cx="282450" cy="369332"/>
          </a:xfrm>
          <a:prstGeom prst="rect">
            <a:avLst/>
          </a:prstGeom>
          <a:noFill/>
        </p:spPr>
        <p:txBody>
          <a:bodyPr wrap="none" rtlCol="0">
            <a:spAutoFit/>
          </a:bodyPr>
          <a:lstStyle/>
          <a:p>
            <a:r>
              <a:rPr lang="en-US" i="1" dirty="0"/>
              <a:t>c</a:t>
            </a:r>
            <a:endParaRPr lang="ru-RU" i="1" dirty="0"/>
          </a:p>
        </p:txBody>
      </p:sp>
      <p:sp>
        <p:nvSpPr>
          <p:cNvPr id="18" name="TextBox 17">
            <a:extLst>
              <a:ext uri="{FF2B5EF4-FFF2-40B4-BE49-F238E27FC236}">
                <a16:creationId xmlns:a16="http://schemas.microsoft.com/office/drawing/2014/main" id="{606C8FB2-9E09-2D49-95B7-C8D9155D8A75}"/>
              </a:ext>
            </a:extLst>
          </p:cNvPr>
          <p:cNvSpPr txBox="1"/>
          <p:nvPr/>
        </p:nvSpPr>
        <p:spPr>
          <a:xfrm>
            <a:off x="5354704" y="1259468"/>
            <a:ext cx="306494" cy="369332"/>
          </a:xfrm>
          <a:prstGeom prst="rect">
            <a:avLst/>
          </a:prstGeom>
          <a:noFill/>
        </p:spPr>
        <p:txBody>
          <a:bodyPr wrap="none" rtlCol="0">
            <a:spAutoFit/>
          </a:bodyPr>
          <a:lstStyle/>
          <a:p>
            <a:r>
              <a:rPr lang="en-US" i="1" dirty="0"/>
              <a:t>d</a:t>
            </a:r>
            <a:endParaRPr lang="ru-RU" i="1" dirty="0"/>
          </a:p>
        </p:txBody>
      </p:sp>
    </p:spTree>
    <p:extLst>
      <p:ext uri="{BB962C8B-B14F-4D97-AF65-F5344CB8AC3E}">
        <p14:creationId xmlns:p14="http://schemas.microsoft.com/office/powerpoint/2010/main" val="404532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start with a following puzzle: imagine, we have </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=3</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b="0" i="1" smtClean="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find </a:t>
                </a:r>
                <a14:m>
                  <m:oMath xmlns:m="http://schemas.openxmlformats.org/officeDocument/2006/math">
                    <m:r>
                      <a:rPr lang="en-US" sz="2400" b="0" i="1" smtClean="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b="-925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D7BCF99B-ED53-0A4E-A893-CF562CB6550E}"/>
                  </a:ext>
                </a:extLst>
              </p:cNvPr>
              <p:cNvSpPr txBox="1">
                <a:spLocks/>
              </p:cNvSpPr>
              <p:nvPr/>
            </p:nvSpPr>
            <p:spPr>
              <a:xfrm>
                <a:off x="161764" y="1988840"/>
                <a:ext cx="882047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 we have found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/2</m:t>
                    </m:r>
                  </m:oMath>
                </a14:m>
                <a:r>
                  <a:rPr lang="en-US" sz="2400" dirty="0">
                    <a:ea typeface="Myriad Pro" charset="0"/>
                    <a:cs typeface="Myriad Pro" charset="0"/>
                  </a:rPr>
                  <a:t>. That’s all?</a:t>
                </a:r>
              </a:p>
            </p:txBody>
          </p:sp>
        </mc:Choice>
        <mc:Fallback>
          <p:sp>
            <p:nvSpPr>
              <p:cNvPr id="7" name="Содержимое 2">
                <a:extLst>
                  <a:ext uri="{FF2B5EF4-FFF2-40B4-BE49-F238E27FC236}">
                    <a16:creationId xmlns:a16="http://schemas.microsoft.com/office/drawing/2014/main" id="{D7BCF99B-ED53-0A4E-A893-CF562CB6550E}"/>
                  </a:ext>
                </a:extLst>
              </p:cNvPr>
              <p:cNvSpPr txBox="1">
                <a:spLocks noRot="1" noChangeAspect="1" noMove="1" noResize="1" noEditPoints="1" noAdjustHandles="1" noChangeArrowheads="1" noChangeShapeType="1" noTextEdit="1"/>
              </p:cNvSpPr>
              <p:nvPr/>
            </p:nvSpPr>
            <p:spPr>
              <a:xfrm>
                <a:off x="161764" y="1988840"/>
                <a:ext cx="8820472" cy="432048"/>
              </a:xfrm>
              <a:prstGeom prst="rect">
                <a:avLst/>
              </a:prstGeom>
              <a:blipFill>
                <a:blip r:embed="rId3"/>
                <a:stretch>
                  <a:fillRect l="-1007" t="-14286" b="-3142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63E88F71-4C1F-8046-AE1D-51124EFE1B09}"/>
                  </a:ext>
                </a:extLst>
              </p:cNvPr>
              <p:cNvSpPr txBox="1">
                <a:spLocks/>
              </p:cNvSpPr>
              <p:nvPr/>
            </p:nvSpPr>
            <p:spPr>
              <a:xfrm>
                <a:off x="161764" y="2427760"/>
                <a:ext cx="8820472" cy="918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Obviously, we can add any possible constant to the answer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3</m:t>
                          </m:r>
                        </m:sup>
                      </m:s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/2+</m:t>
                      </m:r>
                      <m:r>
                        <a:rPr lang="en-US" sz="2400" b="0" i="1" smtClean="0">
                          <a:ea typeface="Myriad Pro" charset="0"/>
                          <a:cs typeface="Myriad Pro" charset="0"/>
                        </a:rPr>
                        <m:t>𝐶</m:t>
                      </m:r>
                    </m:oMath>
                  </m:oMathPara>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63E88F71-4C1F-8046-AE1D-51124EFE1B09}"/>
                  </a:ext>
                </a:extLst>
              </p:cNvPr>
              <p:cNvSpPr txBox="1">
                <a:spLocks noRot="1" noChangeAspect="1" noMove="1" noResize="1" noEditPoints="1" noAdjustHandles="1" noChangeArrowheads="1" noChangeShapeType="1" noTextEdit="1"/>
              </p:cNvSpPr>
              <p:nvPr/>
            </p:nvSpPr>
            <p:spPr>
              <a:xfrm>
                <a:off x="161764" y="2427760"/>
                <a:ext cx="8820472" cy="918296"/>
              </a:xfrm>
              <a:prstGeom prst="rect">
                <a:avLst/>
              </a:prstGeom>
              <a:blipFill>
                <a:blip r:embed="rId4"/>
                <a:stretch>
                  <a:fillRect l="-1007" t="-5479" b="-547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DC1C66DE-CB12-5F4C-9200-D7DDDE9AE51E}"/>
                  </a:ext>
                </a:extLst>
              </p:cNvPr>
              <p:cNvSpPr txBox="1">
                <a:spLocks/>
              </p:cNvSpPr>
              <p:nvPr/>
            </p:nvSpPr>
            <p:spPr>
              <a:xfrm>
                <a:off x="161764" y="3352928"/>
                <a:ext cx="8820472" cy="91829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given. Function </a:t>
                </a:r>
                <a14:m>
                  <m:oMath xmlns:m="http://schemas.openxmlformats.org/officeDocument/2006/math">
                    <m:r>
                      <a:rPr lang="en-US" sz="2400" b="0" i="1" smtClean="0">
                        <a:ea typeface="Myriad Pro" charset="0"/>
                        <a:cs typeface="Myriad Pro" charset="0"/>
                      </a:rPr>
                      <m:t>𝐹</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called an </a:t>
                </a:r>
                <a:r>
                  <a:rPr lang="en-US" sz="2400" dirty="0">
                    <a:solidFill>
                      <a:srgbClr val="C00000"/>
                    </a:solidFill>
                    <a:ea typeface="Myriad Pro" charset="0"/>
                    <a:cs typeface="Myriad Pro" charset="0"/>
                  </a:rPr>
                  <a:t>antiderivative</a:t>
                </a:r>
                <a:r>
                  <a:rPr lang="en-US" sz="2400" dirty="0">
                    <a:ea typeface="Myriad Pro" charset="0"/>
                    <a:cs typeface="Myriad Pro" charset="0"/>
                  </a:rPr>
                  <a:t> of </a:t>
                </a:r>
                <a14:m>
                  <m:oMath xmlns:m="http://schemas.openxmlformats.org/officeDocument/2006/math">
                    <m:r>
                      <a:rPr lang="en-US" sz="2400" i="1">
                        <a:ea typeface="Myriad Pro" charset="0"/>
                        <a:cs typeface="Myriad Pro" charset="0"/>
                      </a:rPr>
                      <m:t>𝑓</m:t>
                    </m:r>
                    <m:r>
                      <a:rPr lang="en-US" sz="2400" i="1">
                        <a:ea typeface="Myriad Pro" charset="0"/>
                        <a:cs typeface="Myriad Pro" charset="0"/>
                      </a:rPr>
                      <m:t>(</m:t>
                    </m:r>
                    <m:r>
                      <a:rPr lang="en-US" sz="2400" i="1">
                        <a:ea typeface="Myriad Pro" charset="0"/>
                        <a:cs typeface="Myriad Pro" charset="0"/>
                      </a:rPr>
                      <m:t>𝑥</m:t>
                    </m:r>
                    <m:r>
                      <a:rPr lang="en-US" sz="2400" i="1">
                        <a:ea typeface="Myriad Pro" charset="0"/>
                        <a:cs typeface="Myriad Pro" charset="0"/>
                      </a:rPr>
                      <m:t>)</m:t>
                    </m:r>
                  </m:oMath>
                </a14:m>
                <a:r>
                  <a:rPr lang="en-US" sz="2400" dirty="0">
                    <a:ea typeface="Myriad Pro" charset="0"/>
                    <a:cs typeface="Myriad Pro" charset="0"/>
                  </a:rPr>
                  <a:t>, if </a:t>
                </a:r>
                <a14:m>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𝐹</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a:t>
                </a:r>
              </a:p>
            </p:txBody>
          </p:sp>
        </mc:Choice>
        <mc:Fallback>
          <p:sp>
            <p:nvSpPr>
              <p:cNvPr id="12" name="Содержимое 2">
                <a:extLst>
                  <a:ext uri="{FF2B5EF4-FFF2-40B4-BE49-F238E27FC236}">
                    <a16:creationId xmlns:a16="http://schemas.microsoft.com/office/drawing/2014/main" id="{DC1C66DE-CB12-5F4C-9200-D7DDDE9AE51E}"/>
                  </a:ext>
                </a:extLst>
              </p:cNvPr>
              <p:cNvSpPr txBox="1">
                <a:spLocks noRot="1" noChangeAspect="1" noMove="1" noResize="1" noEditPoints="1" noAdjustHandles="1" noChangeArrowheads="1" noChangeShapeType="1" noTextEdit="1"/>
              </p:cNvSpPr>
              <p:nvPr/>
            </p:nvSpPr>
            <p:spPr>
              <a:xfrm>
                <a:off x="161764" y="3352928"/>
                <a:ext cx="8820472" cy="918296"/>
              </a:xfrm>
              <a:prstGeom prst="rect">
                <a:avLst/>
              </a:prstGeom>
              <a:blipFill>
                <a:blip r:embed="rId5"/>
                <a:stretch>
                  <a:fillRect l="-1006" t="-6849"/>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3678922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mc:AlternateContent xmlns:mc="http://schemas.openxmlformats.org/markup-compatibility/2006">
        <mc:Choice xmlns:a14="http://schemas.microsoft.com/office/drawing/2010/main" Requires="a14">
          <p:sp>
            <p:nvSpPr>
              <p:cNvPr id="13" name="Содержимое 2">
                <a:extLst>
                  <a:ext uri="{FF2B5EF4-FFF2-40B4-BE49-F238E27FC236}">
                    <a16:creationId xmlns:a16="http://schemas.microsoft.com/office/drawing/2014/main" id="{BC7F57A0-4BEC-734D-9FF5-CE1F5F3E97DD}"/>
                  </a:ext>
                </a:extLst>
              </p:cNvPr>
              <p:cNvSpPr txBox="1">
                <a:spLocks/>
              </p:cNvSpPr>
              <p:nvPr/>
            </p:nvSpPr>
            <p:spPr>
              <a:xfrm>
                <a:off x="161764" y="480644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e>
                    </m:d>
                    <m:r>
                      <a:rPr lang="en-US" sz="2400" b="0" i="1" smtClean="0">
                        <a:ea typeface="Myriad Pro" charset="0"/>
                        <a:cs typeface="Myriad Pro" charset="0"/>
                      </a:rPr>
                      <m:t>=</m:t>
                    </m:r>
                    <m:r>
                      <a:rPr lang="en-US" sz="2400" b="0" i="1" smtClean="0">
                        <a:ea typeface="Myriad Pro" charset="0"/>
                        <a:cs typeface="Myriad Pro" charset="0"/>
                      </a:rPr>
                      <m:t>𝑥</m:t>
                    </m:r>
                    <m:sSup>
                      <m:sSupPr>
                        <m:ctrlPr>
                          <a:rPr lang="en-US" sz="2400" b="0" i="1" smtClean="0">
                            <a:ea typeface="Myriad Pro" charset="0"/>
                            <a:cs typeface="Myriad Pro" charset="0"/>
                          </a:rPr>
                        </m:ctrlPr>
                      </m:sSupPr>
                      <m:e>
                        <m:r>
                          <a:rPr lang="en-US" sz="2400" b="0" i="1" smtClean="0">
                            <a:ea typeface="Myriad Pro" charset="0"/>
                            <a:cs typeface="Myriad Pro" charset="0"/>
                          </a:rPr>
                          <m:t>𝑦</m:t>
                        </m:r>
                      </m:e>
                      <m:sup>
                        <m:r>
                          <a:rPr lang="en-US" sz="2400" b="0" i="1" smtClean="0">
                            <a:ea typeface="Myriad Pro" charset="0"/>
                            <a:cs typeface="Myriad Pro" charset="0"/>
                          </a:rPr>
                          <m:t>2</m:t>
                        </m:r>
                      </m:sup>
                    </m:sSup>
                  </m:oMath>
                </a14:m>
                <a:r>
                  <a:rPr lang="en-US" sz="2400" dirty="0">
                    <a:ea typeface="Myriad Pro" charset="0"/>
                    <a:cs typeface="Myriad Pro" charset="0"/>
                  </a:rPr>
                  <a:t>, </a:t>
                </a:r>
                <a14:m>
                  <m:oMath xmlns:m="http://schemas.openxmlformats.org/officeDocument/2006/math">
                    <m:r>
                      <m:rPr>
                        <m:sty m:val="p"/>
                      </m:rPr>
                      <a:rPr lang="en-US" sz="2400" b="0" i="0" smtClean="0">
                        <a:ea typeface="Myriad Pro" charset="0"/>
                        <a:cs typeface="Myriad Pro" charset="0"/>
                      </a:rPr>
                      <m:t>Π</m:t>
                    </m:r>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r>
                          <a:rPr lang="en-US" sz="2400" b="0" i="1" smtClean="0">
                            <a:ea typeface="Myriad Pro" charset="0"/>
                            <a:cs typeface="Myriad Pro" charset="0"/>
                          </a:rPr>
                          <m:t>1, 3</m:t>
                        </m:r>
                      </m:e>
                    </m:d>
                    <m:r>
                      <a:rPr lang="en-US" sz="2400" b="0" i="1" smtClean="0">
                        <a:ea typeface="Myriad Pro" charset="0"/>
                        <a:cs typeface="Myriad Pro" charset="0"/>
                      </a:rPr>
                      <m:t>×[2, 5]</m:t>
                    </m:r>
                  </m:oMath>
                </a14:m>
                <a:endParaRPr lang="en-US" sz="2400" dirty="0">
                  <a:ea typeface="Myriad Pro" charset="0"/>
                  <a:cs typeface="Myriad Pro" charset="0"/>
                </a:endParaRPr>
              </a:p>
            </p:txBody>
          </p:sp>
        </mc:Choice>
        <mc:Fallback>
          <p:sp>
            <p:nvSpPr>
              <p:cNvPr id="13" name="Содержимое 2">
                <a:extLst>
                  <a:ext uri="{FF2B5EF4-FFF2-40B4-BE49-F238E27FC236}">
                    <a16:creationId xmlns:a16="http://schemas.microsoft.com/office/drawing/2014/main" id="{BC7F57A0-4BEC-734D-9FF5-CE1F5F3E97DD}"/>
                  </a:ext>
                </a:extLst>
              </p:cNvPr>
              <p:cNvSpPr txBox="1">
                <a:spLocks noRot="1" noChangeAspect="1" noMove="1" noResize="1" noEditPoints="1" noAdjustHandles="1" noChangeArrowheads="1" noChangeShapeType="1" noTextEdit="1"/>
              </p:cNvSpPr>
              <p:nvPr/>
            </p:nvSpPr>
            <p:spPr>
              <a:xfrm>
                <a:off x="161764" y="4806444"/>
                <a:ext cx="8820472" cy="493120"/>
              </a:xfrm>
              <a:prstGeom prst="rect">
                <a:avLst/>
              </a:prstGeom>
              <a:blipFill>
                <a:blip r:embed="rId2"/>
                <a:stretch>
                  <a:fillRect l="-1007" t="-10000" b="-15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C68D3047-6CF4-6F4B-8A54-5D9FC1DDDC87}"/>
                  </a:ext>
                </a:extLst>
              </p:cNvPr>
              <p:cNvSpPr txBox="1">
                <a:spLocks/>
              </p:cNvSpPr>
              <p:nvPr/>
            </p:nvSpPr>
            <p:spPr>
              <a:xfrm>
                <a:off x="161764" y="1217672"/>
                <a:ext cx="5116560" cy="163526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rectangular subset </a:t>
                </a:r>
                <a:endParaRPr lang="en-US" sz="2400" b="0" i="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m:rPr>
                          <m:sty m:val="p"/>
                        </m:rPr>
                        <a:rPr lang="en-US" sz="2400" b="0" i="0" smtClean="0">
                          <a:ea typeface="Myriad Pro" charset="0"/>
                          <a:cs typeface="Myriad Pro" charset="0"/>
                        </a:rPr>
                        <m:t>Π</m:t>
                      </m:r>
                      <m:r>
                        <a:rPr lang="en-US" sz="2400" b="0" i="1" smtClean="0">
                          <a:ea typeface="Myriad Pro" charset="0"/>
                          <a:cs typeface="Myriad Pro" charset="0"/>
                        </a:rPr>
                        <m:t>=</m:t>
                      </m:r>
                      <m:d>
                        <m:dPr>
                          <m:begChr m:val="["/>
                          <m:endChr m:val="]"/>
                          <m:ctrlPr>
                            <a:rPr lang="en-US" sz="2400" b="0" i="1" smtClean="0">
                              <a:ea typeface="Myriad Pro" charset="0"/>
                              <a:cs typeface="Myriad Pro" charset="0"/>
                            </a:rPr>
                          </m:ctrlPr>
                        </m:dPr>
                        <m:e>
                          <m:r>
                            <a:rPr lang="en-US" sz="2400" b="0" i="1" smtClean="0">
                              <a:ea typeface="Myriad Pro" charset="0"/>
                              <a:cs typeface="Myriad Pro" charset="0"/>
                            </a:rPr>
                            <m:t>𝑎</m:t>
                          </m:r>
                          <m:r>
                            <a:rPr lang="en-US" sz="2400" b="0" i="1" smtClean="0">
                              <a:ea typeface="Myriad Pro" charset="0"/>
                              <a:cs typeface="Myriad Pro" charset="0"/>
                            </a:rPr>
                            <m:t>,</m:t>
                          </m:r>
                          <m:r>
                            <a:rPr lang="en-US" sz="2400" b="0" i="1" smtClean="0">
                              <a:ea typeface="Myriad Pro" charset="0"/>
                              <a:cs typeface="Myriad Pro" charset="0"/>
                            </a:rPr>
                            <m:t>𝑏</m:t>
                          </m:r>
                        </m:e>
                      </m:d>
                      <m:r>
                        <a:rPr lang="en-US" sz="2400" b="0" i="1" smtClean="0">
                          <a:ea typeface="Myriad Pro" charset="0"/>
                          <a:cs typeface="Myriad Pro" charset="0"/>
                        </a:rPr>
                        <m:t>×[</m:t>
                      </m:r>
                      <m:r>
                        <a:rPr lang="en-US" sz="2400" b="0" i="1" smtClean="0">
                          <a:ea typeface="Myriad Pro" charset="0"/>
                          <a:cs typeface="Myriad Pro" charset="0"/>
                        </a:rPr>
                        <m:t>𝑐</m:t>
                      </m:r>
                      <m:r>
                        <a:rPr lang="en-US" sz="2400" b="0" i="1" smtClean="0">
                          <a:ea typeface="Myriad Pro" charset="0"/>
                          <a:cs typeface="Myriad Pro" charset="0"/>
                        </a:rPr>
                        <m:t>,</m:t>
                      </m:r>
                      <m:r>
                        <a:rPr lang="en-US" sz="2400" b="0" i="1" smtClean="0">
                          <a:ea typeface="Myriad Pro" charset="0"/>
                          <a:cs typeface="Myriad Pro" charset="0"/>
                        </a:rPr>
                        <m:t>𝑑</m:t>
                      </m:r>
                      <m:r>
                        <a:rPr lang="en-US" sz="2400" b="0" i="1" smtClean="0">
                          <a:ea typeface="Myriad Pro" charset="0"/>
                          <a:cs typeface="Myriad Pro" charset="0"/>
                        </a:rPr>
                        <m:t>]</m:t>
                      </m:r>
                    </m:oMath>
                  </m:oMathPara>
                </a14:m>
                <a:endParaRPr lang="en-US" sz="240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C68D3047-6CF4-6F4B-8A54-5D9FC1DDDC87}"/>
                  </a:ext>
                </a:extLst>
              </p:cNvPr>
              <p:cNvSpPr txBox="1">
                <a:spLocks noRot="1" noChangeAspect="1" noMove="1" noResize="1" noEditPoints="1" noAdjustHandles="1" noChangeArrowheads="1" noChangeShapeType="1" noTextEdit="1"/>
              </p:cNvSpPr>
              <p:nvPr/>
            </p:nvSpPr>
            <p:spPr>
              <a:xfrm>
                <a:off x="161764" y="1217672"/>
                <a:ext cx="5116560" cy="1635264"/>
              </a:xfrm>
              <a:prstGeom prst="rect">
                <a:avLst/>
              </a:prstGeom>
              <a:blipFill>
                <a:blip r:embed="rId3"/>
                <a:stretch>
                  <a:fillRect l="-1728" t="-3846"/>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Содержимое 2">
                <a:extLst>
                  <a:ext uri="{FF2B5EF4-FFF2-40B4-BE49-F238E27FC236}">
                    <a16:creationId xmlns:a16="http://schemas.microsoft.com/office/drawing/2014/main" id="{C3869474-557B-EA46-9685-FE2000C651FC}"/>
                  </a:ext>
                </a:extLst>
              </p:cNvPr>
              <p:cNvSpPr txBox="1">
                <a:spLocks/>
              </p:cNvSpPr>
              <p:nvPr/>
            </p:nvSpPr>
            <p:spPr>
              <a:xfrm>
                <a:off x="161764" y="3067752"/>
                <a:ext cx="5116560" cy="1643349"/>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err="1">
                    <a:ea typeface="Myriad Pro" charset="0"/>
                    <a:cs typeface="Myriad Pro" charset="0"/>
                  </a:rPr>
                  <a:t>Fubini’s</a:t>
                </a:r>
                <a:r>
                  <a:rPr lang="en-US" sz="2400" dirty="0">
                    <a:ea typeface="Myriad Pro" charset="0"/>
                    <a:cs typeface="Myriad Pro" charset="0"/>
                  </a:rPr>
                  <a:t> theorem claims the following:</a:t>
                </a:r>
              </a:p>
              <a:p>
                <a:pPr marL="0" indent="0" algn="ctr">
                  <a:lnSpc>
                    <a:spcPts val="2700"/>
                  </a:lnSpc>
                  <a:spcBef>
                    <a:spcPts val="0"/>
                  </a:spcBef>
                  <a:spcAft>
                    <a:spcPts val="900"/>
                  </a:spcAft>
                  <a:buFont typeface="Arial" pitchFamily="34" charset="0"/>
                  <a:buNone/>
                </a:pPr>
                <a:r>
                  <a:rPr lang="en-US" sz="2400" dirty="0"/>
                  <a:t> </a:t>
                </a:r>
                <a14:m>
                  <m:oMath xmlns:m="http://schemas.openxmlformats.org/officeDocument/2006/math">
                    <m:nary>
                      <m:naryPr>
                        <m:chr m:val="∬"/>
                        <m:limLoc m:val="undOvr"/>
                        <m:subHide m:val="on"/>
                        <m:supHide m:val="on"/>
                        <m:ctrlPr>
                          <a:rPr lang="en-US" sz="240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r>
                          <a:rPr lang="en-US" sz="2400" b="0" i="1" smtClean="0"/>
                          <m:t>=</m:t>
                        </m:r>
                        <m:nary>
                          <m:naryPr>
                            <m:ctrlPr>
                              <a:rPr lang="en-US" sz="2400" b="0" i="1" smtClean="0"/>
                            </m:ctrlPr>
                          </m:naryPr>
                          <m:sub>
                            <m:r>
                              <m:rPr>
                                <m:brk m:alnAt="23"/>
                              </m:rPr>
                              <a:rPr lang="en-US" sz="2400" b="0" i="1" smtClean="0"/>
                              <m:t>𝑎</m:t>
                            </m:r>
                          </m:sub>
                          <m:sup>
                            <m:r>
                              <a:rPr lang="en-US" sz="2400" b="0" i="1" smtClean="0"/>
                              <m:t>𝑏</m:t>
                            </m:r>
                          </m:sup>
                          <m:e>
                            <m:d>
                              <m:dPr>
                                <m:ctrlPr>
                                  <a:rPr lang="en-US" sz="2400" b="0" i="1" smtClean="0"/>
                                </m:ctrlPr>
                              </m:dPr>
                              <m:e>
                                <m:nary>
                                  <m:naryPr>
                                    <m:ctrlPr>
                                      <a:rPr lang="en-US" sz="2400" b="0" i="1" smtClean="0"/>
                                    </m:ctrlPr>
                                  </m:naryPr>
                                  <m:sub>
                                    <m:r>
                                      <m:rPr>
                                        <m:brk m:alnAt="23"/>
                                      </m:rPr>
                                      <a:rPr lang="en-US" sz="2400" b="0" i="1" smtClean="0"/>
                                      <m:t>𝑐</m:t>
                                    </m:r>
                                  </m:sub>
                                  <m:sup>
                                    <m:r>
                                      <a:rPr lang="en-US" sz="2400" b="0" i="1" smtClean="0"/>
                                      <m:t>𝑑</m:t>
                                    </m:r>
                                  </m:sup>
                                  <m:e>
                                    <m:r>
                                      <a:rPr lang="en-US" sz="2400" b="0" i="1" smtClean="0"/>
                                      <m:t>𝑓</m:t>
                                    </m:r>
                                    <m:r>
                                      <a:rPr lang="en-US" sz="2400" b="0" i="1" smtClean="0"/>
                                      <m:t>(</m:t>
                                    </m:r>
                                    <m:r>
                                      <a:rPr lang="en-US" sz="2400" b="0" i="1" smtClean="0"/>
                                      <m:t>𝑥</m:t>
                                    </m:r>
                                    <m:r>
                                      <a:rPr lang="en-US" sz="2400" b="0" i="1" smtClean="0"/>
                                      <m:t>,</m:t>
                                    </m:r>
                                    <m:r>
                                      <a:rPr lang="en-US" sz="2400" b="0" i="1" smtClean="0"/>
                                      <m:t>𝑦</m:t>
                                    </m:r>
                                    <m:r>
                                      <a:rPr lang="en-US" sz="2400" b="0" i="1" smtClean="0"/>
                                      <m:t>)</m:t>
                                    </m:r>
                                  </m:e>
                                </m:nary>
                                <m:r>
                                  <a:rPr lang="en-US" sz="2400" b="0" i="1" smtClean="0"/>
                                  <m:t>𝑑𝑦</m:t>
                                </m:r>
                              </m:e>
                            </m:d>
                            <m:r>
                              <a:rPr lang="en-US" sz="2400" b="0" i="1" smtClean="0"/>
                              <m:t>𝑑𝑥</m:t>
                            </m:r>
                          </m:e>
                        </m:nary>
                      </m:e>
                    </m:nary>
                  </m:oMath>
                </a14:m>
                <a:endParaRPr lang="en-US" sz="2400" dirty="0">
                  <a:ea typeface="Myriad Pro" charset="0"/>
                  <a:cs typeface="Myriad Pro" charset="0"/>
                </a:endParaRPr>
              </a:p>
            </p:txBody>
          </p:sp>
        </mc:Choice>
        <mc:Fallback>
          <p:sp>
            <p:nvSpPr>
              <p:cNvPr id="14" name="Содержимое 2">
                <a:extLst>
                  <a:ext uri="{FF2B5EF4-FFF2-40B4-BE49-F238E27FC236}">
                    <a16:creationId xmlns:a16="http://schemas.microsoft.com/office/drawing/2014/main" id="{C3869474-557B-EA46-9685-FE2000C651FC}"/>
                  </a:ext>
                </a:extLst>
              </p:cNvPr>
              <p:cNvSpPr txBox="1">
                <a:spLocks noRot="1" noChangeAspect="1" noMove="1" noResize="1" noEditPoints="1" noAdjustHandles="1" noChangeArrowheads="1" noChangeShapeType="1" noTextEdit="1"/>
              </p:cNvSpPr>
              <p:nvPr/>
            </p:nvSpPr>
            <p:spPr>
              <a:xfrm>
                <a:off x="161764" y="3067752"/>
                <a:ext cx="5116560" cy="1643349"/>
              </a:xfrm>
              <a:prstGeom prst="rect">
                <a:avLst/>
              </a:prstGeom>
              <a:blipFill>
                <a:blip r:embed="rId4"/>
                <a:stretch>
                  <a:fillRect l="-10864" t="-3817" r="-1235" b="-59542"/>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6280414-2621-B14E-8E35-2DFA0D0AACD1}"/>
                  </a:ext>
                </a:extLst>
              </p:cNvPr>
              <p:cNvSpPr txBox="1"/>
              <p:nvPr/>
            </p:nvSpPr>
            <p:spPr>
              <a:xfrm>
                <a:off x="323528" y="4437112"/>
                <a:ext cx="393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m:t>Π</m:t>
                      </m:r>
                    </m:oMath>
                  </m:oMathPara>
                </a14:m>
                <a:endParaRPr lang="ru-RU" dirty="0"/>
              </a:p>
            </p:txBody>
          </p:sp>
        </mc:Choice>
        <mc:Fallback>
          <p:sp>
            <p:nvSpPr>
              <p:cNvPr id="15" name="TextBox 14">
                <a:extLst>
                  <a:ext uri="{FF2B5EF4-FFF2-40B4-BE49-F238E27FC236}">
                    <a16:creationId xmlns:a16="http://schemas.microsoft.com/office/drawing/2014/main" id="{E6280414-2621-B14E-8E35-2DFA0D0AACD1}"/>
                  </a:ext>
                </a:extLst>
              </p:cNvPr>
              <p:cNvSpPr txBox="1">
                <a:spLocks noRot="1" noChangeAspect="1" noMove="1" noResize="1" noEditPoints="1" noAdjustHandles="1" noChangeArrowheads="1" noChangeShapeType="1" noTextEdit="1"/>
              </p:cNvSpPr>
              <p:nvPr/>
            </p:nvSpPr>
            <p:spPr>
              <a:xfrm>
                <a:off x="323528" y="4437112"/>
                <a:ext cx="393056" cy="369332"/>
              </a:xfrm>
              <a:prstGeom prst="rect">
                <a:avLst/>
              </a:prstGeom>
              <a:blipFill>
                <a:blip r:embed="rId5"/>
                <a:stretch>
                  <a:fillRect/>
                </a:stretch>
              </a:blipFill>
            </p:spPr>
            <p:txBody>
              <a:bodyPr/>
              <a:lstStyle/>
              <a:p>
                <a:r>
                  <a:rPr lang="ru-RU">
                    <a:noFill/>
                  </a:rPr>
                  <a:t> </a:t>
                </a:r>
              </a:p>
            </p:txBody>
          </p:sp>
        </mc:Fallback>
      </mc:AlternateContent>
      <p:pic>
        <p:nvPicPr>
          <p:cNvPr id="16" name="Рисунок 15">
            <a:extLst>
              <a:ext uri="{FF2B5EF4-FFF2-40B4-BE49-F238E27FC236}">
                <a16:creationId xmlns:a16="http://schemas.microsoft.com/office/drawing/2014/main" id="{A9C9790A-A634-E24C-9718-273F82C023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8748" y="1111523"/>
            <a:ext cx="3738939" cy="3325589"/>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30DD928-600D-ED44-90A5-F346ACF34AD0}"/>
                  </a:ext>
                </a:extLst>
              </p:cNvPr>
              <p:cNvSpPr txBox="1"/>
              <p:nvPr/>
            </p:nvSpPr>
            <p:spPr>
              <a:xfrm>
                <a:off x="7248217" y="2150408"/>
                <a:ext cx="393056"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m:t>Π</m:t>
                      </m:r>
                    </m:oMath>
                  </m:oMathPara>
                </a14:m>
                <a:endParaRPr lang="ru-RU" dirty="0"/>
              </a:p>
            </p:txBody>
          </p:sp>
        </mc:Choice>
        <mc:Fallback>
          <p:sp>
            <p:nvSpPr>
              <p:cNvPr id="17" name="TextBox 16">
                <a:extLst>
                  <a:ext uri="{FF2B5EF4-FFF2-40B4-BE49-F238E27FC236}">
                    <a16:creationId xmlns:a16="http://schemas.microsoft.com/office/drawing/2014/main" id="{530DD928-600D-ED44-90A5-F346ACF34AD0}"/>
                  </a:ext>
                </a:extLst>
              </p:cNvPr>
              <p:cNvSpPr txBox="1">
                <a:spLocks noRot="1" noChangeAspect="1" noMove="1" noResize="1" noEditPoints="1" noAdjustHandles="1" noChangeArrowheads="1" noChangeShapeType="1" noTextEdit="1"/>
              </p:cNvSpPr>
              <p:nvPr/>
            </p:nvSpPr>
            <p:spPr>
              <a:xfrm>
                <a:off x="7248217" y="2150408"/>
                <a:ext cx="393056" cy="369332"/>
              </a:xfrm>
              <a:prstGeom prst="rect">
                <a:avLst/>
              </a:prstGeom>
              <a:blipFill>
                <a:blip r:embed="rId7"/>
                <a:stretch>
                  <a:fillRect/>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917CA063-12AF-E543-8D7C-D7BBBFC45B39}"/>
              </a:ext>
            </a:extLst>
          </p:cNvPr>
          <p:cNvSpPr txBox="1"/>
          <p:nvPr/>
        </p:nvSpPr>
        <p:spPr>
          <a:xfrm>
            <a:off x="6084168" y="4067780"/>
            <a:ext cx="303288" cy="369332"/>
          </a:xfrm>
          <a:prstGeom prst="rect">
            <a:avLst/>
          </a:prstGeom>
          <a:noFill/>
        </p:spPr>
        <p:txBody>
          <a:bodyPr wrap="none" rtlCol="0">
            <a:spAutoFit/>
          </a:bodyPr>
          <a:lstStyle/>
          <a:p>
            <a:r>
              <a:rPr lang="en-US" i="1" dirty="0"/>
              <a:t>a</a:t>
            </a:r>
            <a:endParaRPr lang="ru-RU" i="1" dirty="0"/>
          </a:p>
        </p:txBody>
      </p:sp>
      <p:sp>
        <p:nvSpPr>
          <p:cNvPr id="4" name="TextBox 3">
            <a:extLst>
              <a:ext uri="{FF2B5EF4-FFF2-40B4-BE49-F238E27FC236}">
                <a16:creationId xmlns:a16="http://schemas.microsoft.com/office/drawing/2014/main" id="{ECC80990-5B22-264A-8EBF-2DEC6DAC61FF}"/>
              </a:ext>
            </a:extLst>
          </p:cNvPr>
          <p:cNvSpPr txBox="1"/>
          <p:nvPr/>
        </p:nvSpPr>
        <p:spPr>
          <a:xfrm>
            <a:off x="8556723" y="4117722"/>
            <a:ext cx="306494" cy="369332"/>
          </a:xfrm>
          <a:prstGeom prst="rect">
            <a:avLst/>
          </a:prstGeom>
          <a:noFill/>
        </p:spPr>
        <p:txBody>
          <a:bodyPr wrap="none" rtlCol="0">
            <a:spAutoFit/>
          </a:bodyPr>
          <a:lstStyle/>
          <a:p>
            <a:r>
              <a:rPr lang="en-US" i="1" dirty="0"/>
              <a:t>b</a:t>
            </a:r>
            <a:endParaRPr lang="ru-RU" i="1" dirty="0"/>
          </a:p>
        </p:txBody>
      </p:sp>
      <p:sp>
        <p:nvSpPr>
          <p:cNvPr id="5" name="TextBox 4">
            <a:extLst>
              <a:ext uri="{FF2B5EF4-FFF2-40B4-BE49-F238E27FC236}">
                <a16:creationId xmlns:a16="http://schemas.microsoft.com/office/drawing/2014/main" id="{B01334B4-1A06-E14F-A7B0-05590E293A32}"/>
              </a:ext>
            </a:extLst>
          </p:cNvPr>
          <p:cNvSpPr txBox="1"/>
          <p:nvPr/>
        </p:nvSpPr>
        <p:spPr>
          <a:xfrm>
            <a:off x="5378748" y="2852936"/>
            <a:ext cx="282450" cy="369332"/>
          </a:xfrm>
          <a:prstGeom prst="rect">
            <a:avLst/>
          </a:prstGeom>
          <a:noFill/>
        </p:spPr>
        <p:txBody>
          <a:bodyPr wrap="none" rtlCol="0">
            <a:spAutoFit/>
          </a:bodyPr>
          <a:lstStyle/>
          <a:p>
            <a:r>
              <a:rPr lang="en-US" i="1" dirty="0"/>
              <a:t>c</a:t>
            </a:r>
            <a:endParaRPr lang="ru-RU" i="1" dirty="0"/>
          </a:p>
        </p:txBody>
      </p:sp>
      <p:sp>
        <p:nvSpPr>
          <p:cNvPr id="8" name="TextBox 7">
            <a:extLst>
              <a:ext uri="{FF2B5EF4-FFF2-40B4-BE49-F238E27FC236}">
                <a16:creationId xmlns:a16="http://schemas.microsoft.com/office/drawing/2014/main" id="{3BFD5825-105E-B64C-89CD-C3CA5AB269B8}"/>
              </a:ext>
            </a:extLst>
          </p:cNvPr>
          <p:cNvSpPr txBox="1"/>
          <p:nvPr/>
        </p:nvSpPr>
        <p:spPr>
          <a:xfrm>
            <a:off x="5354704" y="1259468"/>
            <a:ext cx="306494" cy="369332"/>
          </a:xfrm>
          <a:prstGeom prst="rect">
            <a:avLst/>
          </a:prstGeom>
          <a:noFill/>
        </p:spPr>
        <p:txBody>
          <a:bodyPr wrap="none" rtlCol="0">
            <a:spAutoFit/>
          </a:bodyPr>
          <a:lstStyle/>
          <a:p>
            <a:r>
              <a:rPr lang="en-US" i="1" dirty="0"/>
              <a:t>d</a:t>
            </a:r>
            <a:endParaRPr lang="ru-RU" i="1" dirty="0"/>
          </a:p>
        </p:txBody>
      </p:sp>
    </p:spTree>
    <p:extLst>
      <p:ext uri="{BB962C8B-B14F-4D97-AF65-F5344CB8AC3E}">
        <p14:creationId xmlns:p14="http://schemas.microsoft.com/office/powerpoint/2010/main" val="2673000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mc:AlternateContent xmlns:mc="http://schemas.openxmlformats.org/markup-compatibility/2006">
        <mc:Choice xmlns:a14="http://schemas.microsoft.com/office/drawing/2010/main" Requires="a14">
          <p:sp>
            <p:nvSpPr>
              <p:cNvPr id="14" name="Содержимое 2">
                <a:extLst>
                  <a:ext uri="{FF2B5EF4-FFF2-40B4-BE49-F238E27FC236}">
                    <a16:creationId xmlns:a16="http://schemas.microsoft.com/office/drawing/2014/main" id="{5EE8B87D-12AE-E141-A0DA-038BE4333F79}"/>
                  </a:ext>
                </a:extLst>
              </p:cNvPr>
              <p:cNvSpPr txBox="1">
                <a:spLocks/>
              </p:cNvSpPr>
              <p:nvPr/>
            </p:nvSpPr>
            <p:spPr>
              <a:xfrm>
                <a:off x="161764" y="1217672"/>
                <a:ext cx="5562364" cy="17792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non-rectangular subset formed by lower and upper bounds </a:t>
                </a:r>
                <a14:m>
                  <m:oMath xmlns:m="http://schemas.openxmlformats.org/officeDocument/2006/math">
                    <m:r>
                      <a:rPr lang="en-US" sz="2400" b="0" i="1" smtClean="0">
                        <a:ea typeface="Myriad Pro" charset="0"/>
                        <a:cs typeface="Myriad Pro" charset="0"/>
                      </a:rPr>
                      <m:t>𝑢</m:t>
                    </m:r>
                    <m:d>
                      <m:dPr>
                        <m:ctrlPr>
                          <a:rPr lang="en-US" sz="2400" b="0" i="1" smtClean="0">
                            <a:ea typeface="Myriad Pro" charset="0"/>
                            <a:cs typeface="Myriad Pro" charset="0"/>
                          </a:rPr>
                        </m:ctrlPr>
                      </m:dPr>
                      <m:e>
                        <m:r>
                          <a:rPr lang="en-US" sz="2400" b="0" i="1" smtClean="0">
                            <a:ea typeface="Myriad Pro" charset="0"/>
                            <a:cs typeface="Myriad Pro" charset="0"/>
                          </a:rPr>
                          <m:t>𝑥</m:t>
                        </m:r>
                      </m:e>
                    </m:d>
                  </m:oMath>
                </a14:m>
                <a:r>
                  <a:rPr lang="en-US" sz="2400" b="0" i="0" dirty="0">
                    <a:ea typeface="Myriad Pro" charset="0"/>
                    <a:cs typeface="Myriad Pro" charset="0"/>
                  </a:rPr>
                  <a:t> and </a:t>
                </a:r>
                <a14:m>
                  <m:oMath xmlns:m="http://schemas.openxmlformats.org/officeDocument/2006/math">
                    <m:r>
                      <a:rPr lang="en-US" sz="2400" b="0" i="1" smtClean="0">
                        <a:ea typeface="Myriad Pro" charset="0"/>
                        <a:cs typeface="Myriad Pro" charset="0"/>
                      </a:rPr>
                      <m:t>𝑙</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endParaRPr lang="en-US" sz="2400" b="0" i="0" dirty="0">
                  <a:ea typeface="Myriad Pro" charset="0"/>
                  <a:cs typeface="Myriad Pro" charset="0"/>
                </a:endParaRPr>
              </a:p>
            </p:txBody>
          </p:sp>
        </mc:Choice>
        <mc:Fallback>
          <p:sp>
            <p:nvSpPr>
              <p:cNvPr id="14" name="Содержимое 2">
                <a:extLst>
                  <a:ext uri="{FF2B5EF4-FFF2-40B4-BE49-F238E27FC236}">
                    <a16:creationId xmlns:a16="http://schemas.microsoft.com/office/drawing/2014/main" id="{5EE8B87D-12AE-E141-A0DA-038BE4333F79}"/>
                  </a:ext>
                </a:extLst>
              </p:cNvPr>
              <p:cNvSpPr txBox="1">
                <a:spLocks noRot="1" noChangeAspect="1" noMove="1" noResize="1" noEditPoints="1" noAdjustHandles="1" noChangeArrowheads="1" noChangeShapeType="1" noTextEdit="1"/>
              </p:cNvSpPr>
              <p:nvPr/>
            </p:nvSpPr>
            <p:spPr>
              <a:xfrm>
                <a:off x="161764" y="1217672"/>
                <a:ext cx="5562364" cy="1779280"/>
              </a:xfrm>
              <a:prstGeom prst="rect">
                <a:avLst/>
              </a:prstGeom>
              <a:blipFill>
                <a:blip r:embed="rId2"/>
                <a:stretch>
                  <a:fillRect l="-1591" t="-3546" r="-181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Содержимое 2">
                <a:extLst>
                  <a:ext uri="{FF2B5EF4-FFF2-40B4-BE49-F238E27FC236}">
                    <a16:creationId xmlns:a16="http://schemas.microsoft.com/office/drawing/2014/main" id="{6856ABB4-AABE-B945-A447-04758EAB700D}"/>
                  </a:ext>
                </a:extLst>
              </p:cNvPr>
              <p:cNvSpPr txBox="1">
                <a:spLocks/>
              </p:cNvSpPr>
              <p:nvPr/>
            </p:nvSpPr>
            <p:spPr>
              <a:xfrm>
                <a:off x="161764" y="3121734"/>
                <a:ext cx="5562364" cy="131537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err="1">
                    <a:ea typeface="Myriad Pro" charset="0"/>
                    <a:cs typeface="Myriad Pro" charset="0"/>
                  </a:rPr>
                  <a:t>Fubini’s</a:t>
                </a:r>
                <a:r>
                  <a:rPr lang="en-US" sz="2400" dirty="0">
                    <a:ea typeface="Myriad Pro" charset="0"/>
                    <a:cs typeface="Myriad Pro" charset="0"/>
                  </a:rPr>
                  <a:t> theorem claims the following:</a:t>
                </a:r>
              </a:p>
              <a:p>
                <a:pPr marL="0" indent="0" algn="ctr">
                  <a:lnSpc>
                    <a:spcPts val="2700"/>
                  </a:lnSpc>
                  <a:spcBef>
                    <a:spcPts val="0"/>
                  </a:spcBef>
                  <a:spcAft>
                    <a:spcPts val="900"/>
                  </a:spcAft>
                  <a:buFont typeface="Arial" pitchFamily="34" charset="0"/>
                  <a:buNone/>
                </a:pPr>
                <a:r>
                  <a:rPr lang="en-US" sz="2400" dirty="0"/>
                  <a:t> </a:t>
                </a:r>
                <a14:m>
                  <m:oMath xmlns:m="http://schemas.openxmlformats.org/officeDocument/2006/math">
                    <m:nary>
                      <m:naryPr>
                        <m:chr m:val="∬"/>
                        <m:limLoc m:val="undOvr"/>
                        <m:subHide m:val="on"/>
                        <m:supHide m:val="on"/>
                        <m:ctrlPr>
                          <a:rPr lang="en-US" sz="240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r>
                          <a:rPr lang="en-US" sz="2400" b="0" i="1" smtClean="0"/>
                          <m:t>=</m:t>
                        </m:r>
                        <m:nary>
                          <m:naryPr>
                            <m:ctrlPr>
                              <a:rPr lang="en-US" sz="2400" b="0" i="1" smtClean="0"/>
                            </m:ctrlPr>
                          </m:naryPr>
                          <m:sub>
                            <m:r>
                              <m:rPr>
                                <m:brk m:alnAt="23"/>
                              </m:rPr>
                              <a:rPr lang="en-US" sz="2400" b="0" i="1" smtClean="0"/>
                              <m:t>𝑎</m:t>
                            </m:r>
                          </m:sub>
                          <m:sup>
                            <m:r>
                              <a:rPr lang="en-US" sz="2400" b="0" i="1" smtClean="0"/>
                              <m:t>𝑏</m:t>
                            </m:r>
                          </m:sup>
                          <m:e>
                            <m:d>
                              <m:dPr>
                                <m:ctrlPr>
                                  <a:rPr lang="en-US" sz="2400" b="0" i="1" smtClean="0"/>
                                </m:ctrlPr>
                              </m:dPr>
                              <m:e>
                                <m:nary>
                                  <m:naryPr>
                                    <m:ctrlPr>
                                      <a:rPr lang="en-US" sz="2400" b="0" i="1" smtClean="0"/>
                                    </m:ctrlPr>
                                  </m:naryPr>
                                  <m:sub>
                                    <m:r>
                                      <m:rPr>
                                        <m:brk m:alnAt="23"/>
                                      </m:rPr>
                                      <a:rPr lang="en-US" sz="2400" b="0" i="1" smtClean="0"/>
                                      <m:t>𝑙</m:t>
                                    </m:r>
                                    <m:r>
                                      <a:rPr lang="en-US" sz="2400" b="0" i="1" smtClean="0"/>
                                      <m:t>(</m:t>
                                    </m:r>
                                    <m:r>
                                      <a:rPr lang="en-US" sz="2400" b="0" i="1" smtClean="0"/>
                                      <m:t>𝑥</m:t>
                                    </m:r>
                                    <m:r>
                                      <a:rPr lang="en-US" sz="2400" b="0" i="1" smtClean="0"/>
                                      <m:t>)</m:t>
                                    </m:r>
                                  </m:sub>
                                  <m:sup>
                                    <m:r>
                                      <a:rPr lang="en-US" sz="2400" b="0" i="1" smtClean="0"/>
                                      <m:t>𝑢</m:t>
                                    </m:r>
                                    <m:r>
                                      <a:rPr lang="en-US" sz="2400" b="0" i="1" smtClean="0"/>
                                      <m:t>(</m:t>
                                    </m:r>
                                    <m:r>
                                      <a:rPr lang="en-US" sz="2400" b="0" i="1" smtClean="0"/>
                                      <m:t>𝑥</m:t>
                                    </m:r>
                                    <m:r>
                                      <a:rPr lang="en-US" sz="2400" b="0" i="1" smtClean="0"/>
                                      <m:t>)</m:t>
                                    </m:r>
                                  </m:sup>
                                  <m:e>
                                    <m:r>
                                      <a:rPr lang="en-US" sz="2400" b="0" i="1" smtClean="0"/>
                                      <m:t>𝑓</m:t>
                                    </m:r>
                                    <m:r>
                                      <a:rPr lang="en-US" sz="2400" b="0" i="1" smtClean="0"/>
                                      <m:t>(</m:t>
                                    </m:r>
                                    <m:r>
                                      <a:rPr lang="en-US" sz="2400" b="0" i="1" smtClean="0"/>
                                      <m:t>𝑥</m:t>
                                    </m:r>
                                    <m:r>
                                      <a:rPr lang="en-US" sz="2400" b="0" i="1" smtClean="0"/>
                                      <m:t>,</m:t>
                                    </m:r>
                                    <m:r>
                                      <a:rPr lang="en-US" sz="2400" b="0" i="1" smtClean="0"/>
                                      <m:t>𝑦</m:t>
                                    </m:r>
                                    <m:r>
                                      <a:rPr lang="en-US" sz="2400" b="0" i="1" smtClean="0"/>
                                      <m:t>)</m:t>
                                    </m:r>
                                  </m:e>
                                </m:nary>
                                <m:r>
                                  <a:rPr lang="en-US" sz="2400" b="0" i="1" smtClean="0"/>
                                  <m:t>𝑑𝑦</m:t>
                                </m:r>
                              </m:e>
                            </m:d>
                            <m:r>
                              <a:rPr lang="en-US" sz="2400" b="0" i="1" smtClean="0"/>
                              <m:t>𝑑𝑥</m:t>
                            </m:r>
                          </m:e>
                        </m:nary>
                      </m:e>
                    </m:nary>
                  </m:oMath>
                </a14:m>
                <a:endParaRPr lang="en-US" sz="2400" dirty="0">
                  <a:ea typeface="Myriad Pro" charset="0"/>
                  <a:cs typeface="Myriad Pro" charset="0"/>
                </a:endParaRPr>
              </a:p>
            </p:txBody>
          </p:sp>
        </mc:Choice>
        <mc:Fallback>
          <p:sp>
            <p:nvSpPr>
              <p:cNvPr id="15" name="Содержимое 2">
                <a:extLst>
                  <a:ext uri="{FF2B5EF4-FFF2-40B4-BE49-F238E27FC236}">
                    <a16:creationId xmlns:a16="http://schemas.microsoft.com/office/drawing/2014/main" id="{6856ABB4-AABE-B945-A447-04758EAB700D}"/>
                  </a:ext>
                </a:extLst>
              </p:cNvPr>
              <p:cNvSpPr txBox="1">
                <a:spLocks noRot="1" noChangeAspect="1" noMove="1" noResize="1" noEditPoints="1" noAdjustHandles="1" noChangeArrowheads="1" noChangeShapeType="1" noTextEdit="1"/>
              </p:cNvSpPr>
              <p:nvPr/>
            </p:nvSpPr>
            <p:spPr>
              <a:xfrm>
                <a:off x="161764" y="3121734"/>
                <a:ext cx="5562364" cy="1315378"/>
              </a:xfrm>
              <a:prstGeom prst="rect">
                <a:avLst/>
              </a:prstGeom>
              <a:blipFill>
                <a:blip r:embed="rId3"/>
                <a:stretch>
                  <a:fillRect l="-9545" t="-4762" b="-73333"/>
                </a:stretch>
              </a:blipFill>
              <a:ln>
                <a:solidFill>
                  <a:schemeClr val="accent1"/>
                </a:solidFill>
              </a:ln>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291C67EF-3C0C-5D44-B8CB-27385CD75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320" y="1135680"/>
            <a:ext cx="3040788" cy="2931408"/>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D46B73B-F731-1446-B4E5-25AECC1A6986}"/>
                  </a:ext>
                </a:extLst>
              </p:cNvPr>
              <p:cNvSpPr txBox="1"/>
              <p:nvPr/>
            </p:nvSpPr>
            <p:spPr>
              <a:xfrm>
                <a:off x="323528" y="4128956"/>
                <a:ext cx="3856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m:t>𝐴</m:t>
                      </m:r>
                    </m:oMath>
                  </m:oMathPara>
                </a14:m>
                <a:endParaRPr lang="ru-RU" dirty="0"/>
              </a:p>
            </p:txBody>
          </p:sp>
        </mc:Choice>
        <mc:Fallback>
          <p:sp>
            <p:nvSpPr>
              <p:cNvPr id="18" name="TextBox 17">
                <a:extLst>
                  <a:ext uri="{FF2B5EF4-FFF2-40B4-BE49-F238E27FC236}">
                    <a16:creationId xmlns:a16="http://schemas.microsoft.com/office/drawing/2014/main" id="{9D46B73B-F731-1446-B4E5-25AECC1A6986}"/>
                  </a:ext>
                </a:extLst>
              </p:cNvPr>
              <p:cNvSpPr txBox="1">
                <a:spLocks noRot="1" noChangeAspect="1" noMove="1" noResize="1" noEditPoints="1" noAdjustHandles="1" noChangeArrowheads="1" noChangeShapeType="1" noTextEdit="1"/>
              </p:cNvSpPr>
              <p:nvPr/>
            </p:nvSpPr>
            <p:spPr>
              <a:xfrm>
                <a:off x="323528" y="4128956"/>
                <a:ext cx="385682" cy="369332"/>
              </a:xfrm>
              <a:prstGeom prst="rect">
                <a:avLst/>
              </a:prstGeom>
              <a:blipFill>
                <a:blip r:embed="rId5"/>
                <a:stretch>
                  <a:fillRect/>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5D5727D7-DCE0-B34C-967D-2EC5AA907EA1}"/>
              </a:ext>
            </a:extLst>
          </p:cNvPr>
          <p:cNvSpPr txBox="1"/>
          <p:nvPr/>
        </p:nvSpPr>
        <p:spPr>
          <a:xfrm>
            <a:off x="6084168" y="3608390"/>
            <a:ext cx="303288" cy="369332"/>
          </a:xfrm>
          <a:prstGeom prst="rect">
            <a:avLst/>
          </a:prstGeom>
          <a:noFill/>
        </p:spPr>
        <p:txBody>
          <a:bodyPr wrap="none" rtlCol="0">
            <a:spAutoFit/>
          </a:bodyPr>
          <a:lstStyle/>
          <a:p>
            <a:r>
              <a:rPr lang="en-US" i="1" dirty="0"/>
              <a:t>a</a:t>
            </a:r>
            <a:endParaRPr lang="ru-RU" i="1" dirty="0"/>
          </a:p>
        </p:txBody>
      </p:sp>
      <p:sp>
        <p:nvSpPr>
          <p:cNvPr id="20" name="TextBox 19">
            <a:extLst>
              <a:ext uri="{FF2B5EF4-FFF2-40B4-BE49-F238E27FC236}">
                <a16:creationId xmlns:a16="http://schemas.microsoft.com/office/drawing/2014/main" id="{93676A7F-AE2A-0446-9FA7-C476E87BCD9A}"/>
              </a:ext>
            </a:extLst>
          </p:cNvPr>
          <p:cNvSpPr txBox="1"/>
          <p:nvPr/>
        </p:nvSpPr>
        <p:spPr>
          <a:xfrm>
            <a:off x="8570614" y="3608390"/>
            <a:ext cx="306494" cy="369332"/>
          </a:xfrm>
          <a:prstGeom prst="rect">
            <a:avLst/>
          </a:prstGeom>
          <a:noFill/>
        </p:spPr>
        <p:txBody>
          <a:bodyPr wrap="none" rtlCol="0">
            <a:spAutoFit/>
          </a:bodyPr>
          <a:lstStyle/>
          <a:p>
            <a:r>
              <a:rPr lang="en-US" i="1" dirty="0"/>
              <a:t>b</a:t>
            </a:r>
            <a:endParaRPr lang="ru-RU" i="1" dirty="0"/>
          </a:p>
        </p:txBody>
      </p:sp>
      <p:sp>
        <p:nvSpPr>
          <p:cNvPr id="21" name="TextBox 20">
            <a:extLst>
              <a:ext uri="{FF2B5EF4-FFF2-40B4-BE49-F238E27FC236}">
                <a16:creationId xmlns:a16="http://schemas.microsoft.com/office/drawing/2014/main" id="{9676E8A0-00D8-4149-A1FD-5D433BC76002}"/>
              </a:ext>
            </a:extLst>
          </p:cNvPr>
          <p:cNvSpPr txBox="1"/>
          <p:nvPr/>
        </p:nvSpPr>
        <p:spPr>
          <a:xfrm>
            <a:off x="7020272" y="3121734"/>
            <a:ext cx="478016" cy="369332"/>
          </a:xfrm>
          <a:prstGeom prst="rect">
            <a:avLst/>
          </a:prstGeom>
          <a:noFill/>
        </p:spPr>
        <p:txBody>
          <a:bodyPr wrap="none" rtlCol="0">
            <a:spAutoFit/>
          </a:bodyPr>
          <a:lstStyle/>
          <a:p>
            <a:r>
              <a:rPr lang="en-US" i="1" dirty="0"/>
              <a:t>l(x)</a:t>
            </a:r>
            <a:endParaRPr lang="ru-RU" i="1" dirty="0"/>
          </a:p>
        </p:txBody>
      </p:sp>
      <p:sp>
        <p:nvSpPr>
          <p:cNvPr id="22" name="TextBox 21">
            <a:extLst>
              <a:ext uri="{FF2B5EF4-FFF2-40B4-BE49-F238E27FC236}">
                <a16:creationId xmlns:a16="http://schemas.microsoft.com/office/drawing/2014/main" id="{B3B53B96-ECF3-A848-B97D-5FE24EF9D224}"/>
              </a:ext>
            </a:extLst>
          </p:cNvPr>
          <p:cNvSpPr txBox="1"/>
          <p:nvPr/>
        </p:nvSpPr>
        <p:spPr>
          <a:xfrm>
            <a:off x="7491384" y="1353095"/>
            <a:ext cx="546945" cy="369332"/>
          </a:xfrm>
          <a:prstGeom prst="rect">
            <a:avLst/>
          </a:prstGeom>
          <a:noFill/>
        </p:spPr>
        <p:txBody>
          <a:bodyPr wrap="none" rtlCol="0">
            <a:spAutoFit/>
          </a:bodyPr>
          <a:lstStyle/>
          <a:p>
            <a:r>
              <a:rPr lang="en-US" i="1" dirty="0"/>
              <a:t>u(x)</a:t>
            </a:r>
          </a:p>
        </p:txBody>
      </p:sp>
      <p:sp>
        <p:nvSpPr>
          <p:cNvPr id="23" name="TextBox 22">
            <a:extLst>
              <a:ext uri="{FF2B5EF4-FFF2-40B4-BE49-F238E27FC236}">
                <a16:creationId xmlns:a16="http://schemas.microsoft.com/office/drawing/2014/main" id="{7F9DA0FD-3C0D-7F48-AF27-A5E6EDE69B6F}"/>
              </a:ext>
            </a:extLst>
          </p:cNvPr>
          <p:cNvSpPr txBox="1"/>
          <p:nvPr/>
        </p:nvSpPr>
        <p:spPr>
          <a:xfrm>
            <a:off x="7173668" y="2199807"/>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2289587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541BD9A6-FECF-1647-BD08-515DCA9ED86C}"/>
                  </a:ext>
                </a:extLst>
              </p:cNvPr>
              <p:cNvSpPr txBox="1">
                <a:spLocks/>
              </p:cNvSpPr>
              <p:nvPr/>
            </p:nvSpPr>
            <p:spPr>
              <a:xfrm>
                <a:off x="161764" y="1217672"/>
                <a:ext cx="5562364" cy="17792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non-rectangular subset formed by lower and upper bounds </a:t>
                </a:r>
                <a14:m>
                  <m:oMath xmlns:m="http://schemas.openxmlformats.org/officeDocument/2006/math">
                    <m:r>
                      <a:rPr lang="en-US" sz="2400" b="0" i="1" smtClean="0">
                        <a:ea typeface="Myriad Pro" charset="0"/>
                        <a:cs typeface="Myriad Pro" charset="0"/>
                      </a:rPr>
                      <m:t>𝑢</m:t>
                    </m:r>
                    <m:d>
                      <m:dPr>
                        <m:ctrlPr>
                          <a:rPr lang="en-US" sz="2400" b="0" i="1" smtClean="0">
                            <a:ea typeface="Myriad Pro" charset="0"/>
                            <a:cs typeface="Myriad Pro" charset="0"/>
                          </a:rPr>
                        </m:ctrlPr>
                      </m:dPr>
                      <m:e>
                        <m:r>
                          <a:rPr lang="en-US" sz="2400" b="0" i="1" smtClean="0">
                            <a:ea typeface="Myriad Pro" charset="0"/>
                            <a:cs typeface="Myriad Pro" charset="0"/>
                          </a:rPr>
                          <m:t>𝑥</m:t>
                        </m:r>
                      </m:e>
                    </m:d>
                  </m:oMath>
                </a14:m>
                <a:r>
                  <a:rPr lang="en-US" sz="2400" b="0" i="0" dirty="0">
                    <a:ea typeface="Myriad Pro" charset="0"/>
                    <a:cs typeface="Myriad Pro" charset="0"/>
                  </a:rPr>
                  <a:t> and </a:t>
                </a:r>
                <a14:m>
                  <m:oMath xmlns:m="http://schemas.openxmlformats.org/officeDocument/2006/math">
                    <m:r>
                      <a:rPr lang="en-US" sz="2400" b="0" i="1" smtClean="0">
                        <a:ea typeface="Myriad Pro" charset="0"/>
                        <a:cs typeface="Myriad Pro" charset="0"/>
                      </a:rPr>
                      <m:t>𝑙</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endParaRPr lang="en-US" sz="2400" b="0" i="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541BD9A6-FECF-1647-BD08-515DCA9ED86C}"/>
                  </a:ext>
                </a:extLst>
              </p:cNvPr>
              <p:cNvSpPr txBox="1">
                <a:spLocks noRot="1" noChangeAspect="1" noMove="1" noResize="1" noEditPoints="1" noAdjustHandles="1" noChangeArrowheads="1" noChangeShapeType="1" noTextEdit="1"/>
              </p:cNvSpPr>
              <p:nvPr/>
            </p:nvSpPr>
            <p:spPr>
              <a:xfrm>
                <a:off x="161764" y="1217672"/>
                <a:ext cx="5562364" cy="1779280"/>
              </a:xfrm>
              <a:prstGeom prst="rect">
                <a:avLst/>
              </a:prstGeom>
              <a:blipFill>
                <a:blip r:embed="rId2"/>
                <a:stretch>
                  <a:fillRect l="-1591" t="-3546" r="-181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0ABE1424-ED3C-F14E-A726-FE7CCB58CA3A}"/>
                  </a:ext>
                </a:extLst>
              </p:cNvPr>
              <p:cNvSpPr txBox="1">
                <a:spLocks/>
              </p:cNvSpPr>
              <p:nvPr/>
            </p:nvSpPr>
            <p:spPr>
              <a:xfrm>
                <a:off x="161764" y="3121734"/>
                <a:ext cx="5562364" cy="131537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err="1">
                    <a:ea typeface="Myriad Pro" charset="0"/>
                    <a:cs typeface="Myriad Pro" charset="0"/>
                  </a:rPr>
                  <a:t>Fubini’s</a:t>
                </a:r>
                <a:r>
                  <a:rPr lang="en-US" sz="2400" dirty="0">
                    <a:ea typeface="Myriad Pro" charset="0"/>
                    <a:cs typeface="Myriad Pro" charset="0"/>
                  </a:rPr>
                  <a:t> theorem claims the following:</a:t>
                </a:r>
              </a:p>
              <a:p>
                <a:pPr marL="0" indent="0" algn="ctr">
                  <a:lnSpc>
                    <a:spcPts val="2700"/>
                  </a:lnSpc>
                  <a:spcBef>
                    <a:spcPts val="0"/>
                  </a:spcBef>
                  <a:spcAft>
                    <a:spcPts val="900"/>
                  </a:spcAft>
                  <a:buFont typeface="Arial" pitchFamily="34" charset="0"/>
                  <a:buNone/>
                </a:pPr>
                <a:r>
                  <a:rPr lang="en-US" sz="2400" dirty="0"/>
                  <a:t> </a:t>
                </a:r>
                <a14:m>
                  <m:oMath xmlns:m="http://schemas.openxmlformats.org/officeDocument/2006/math">
                    <m:nary>
                      <m:naryPr>
                        <m:chr m:val="∬"/>
                        <m:limLoc m:val="undOvr"/>
                        <m:subHide m:val="on"/>
                        <m:supHide m:val="on"/>
                        <m:ctrlPr>
                          <a:rPr lang="en-US" sz="240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r>
                          <a:rPr lang="en-US" sz="2400" b="0" i="1" smtClean="0"/>
                          <m:t>=</m:t>
                        </m:r>
                        <m:nary>
                          <m:naryPr>
                            <m:ctrlPr>
                              <a:rPr lang="en-US" sz="2400" b="0" i="1" smtClean="0"/>
                            </m:ctrlPr>
                          </m:naryPr>
                          <m:sub>
                            <m:r>
                              <m:rPr>
                                <m:brk m:alnAt="23"/>
                              </m:rPr>
                              <a:rPr lang="en-US" sz="2400" b="0" i="1" smtClean="0"/>
                              <m:t>𝑎</m:t>
                            </m:r>
                          </m:sub>
                          <m:sup>
                            <m:r>
                              <a:rPr lang="en-US" sz="2400" b="0" i="1" smtClean="0"/>
                              <m:t>𝑏</m:t>
                            </m:r>
                          </m:sup>
                          <m:e>
                            <m:d>
                              <m:dPr>
                                <m:ctrlPr>
                                  <a:rPr lang="en-US" sz="2400" b="0" i="1" smtClean="0"/>
                                </m:ctrlPr>
                              </m:dPr>
                              <m:e>
                                <m:nary>
                                  <m:naryPr>
                                    <m:ctrlPr>
                                      <a:rPr lang="en-US" sz="2400" b="0" i="1" smtClean="0"/>
                                    </m:ctrlPr>
                                  </m:naryPr>
                                  <m:sub>
                                    <m:r>
                                      <m:rPr>
                                        <m:brk m:alnAt="23"/>
                                      </m:rPr>
                                      <a:rPr lang="en-US" sz="2400" b="0" i="1" smtClean="0"/>
                                      <m:t>𝑙</m:t>
                                    </m:r>
                                    <m:r>
                                      <a:rPr lang="en-US" sz="2400" b="0" i="1" smtClean="0"/>
                                      <m:t>(</m:t>
                                    </m:r>
                                    <m:r>
                                      <a:rPr lang="en-US" sz="2400" b="0" i="1" smtClean="0"/>
                                      <m:t>𝑥</m:t>
                                    </m:r>
                                    <m:r>
                                      <a:rPr lang="en-US" sz="2400" b="0" i="1" smtClean="0"/>
                                      <m:t>)</m:t>
                                    </m:r>
                                  </m:sub>
                                  <m:sup>
                                    <m:r>
                                      <a:rPr lang="en-US" sz="2400" b="0" i="1" smtClean="0"/>
                                      <m:t>𝑢</m:t>
                                    </m:r>
                                    <m:r>
                                      <a:rPr lang="en-US" sz="2400" b="0" i="1" smtClean="0"/>
                                      <m:t>(</m:t>
                                    </m:r>
                                    <m:r>
                                      <a:rPr lang="en-US" sz="2400" b="0" i="1" smtClean="0"/>
                                      <m:t>𝑥</m:t>
                                    </m:r>
                                    <m:r>
                                      <a:rPr lang="en-US" sz="2400" b="0" i="1" smtClean="0"/>
                                      <m:t>)</m:t>
                                    </m:r>
                                  </m:sup>
                                  <m:e>
                                    <m:r>
                                      <a:rPr lang="en-US" sz="2400" b="0" i="1" smtClean="0"/>
                                      <m:t>𝑓</m:t>
                                    </m:r>
                                    <m:r>
                                      <a:rPr lang="en-US" sz="2400" b="0" i="1" smtClean="0"/>
                                      <m:t>(</m:t>
                                    </m:r>
                                    <m:r>
                                      <a:rPr lang="en-US" sz="2400" b="0" i="1" smtClean="0"/>
                                      <m:t>𝑥</m:t>
                                    </m:r>
                                    <m:r>
                                      <a:rPr lang="en-US" sz="2400" b="0" i="1" smtClean="0"/>
                                      <m:t>,</m:t>
                                    </m:r>
                                    <m:r>
                                      <a:rPr lang="en-US" sz="2400" b="0" i="1" smtClean="0"/>
                                      <m:t>𝑦</m:t>
                                    </m:r>
                                    <m:r>
                                      <a:rPr lang="en-US" sz="2400" b="0" i="1" smtClean="0"/>
                                      <m:t>)</m:t>
                                    </m:r>
                                  </m:e>
                                </m:nary>
                                <m:r>
                                  <a:rPr lang="en-US" sz="2400" b="0" i="1" smtClean="0"/>
                                  <m:t>𝑑𝑦</m:t>
                                </m:r>
                              </m:e>
                            </m:d>
                            <m:r>
                              <a:rPr lang="en-US" sz="2400" b="0" i="1" smtClean="0"/>
                              <m:t>𝑑𝑥</m:t>
                            </m:r>
                          </m:e>
                        </m:nary>
                      </m:e>
                    </m:nary>
                  </m:oMath>
                </a14:m>
                <a:endParaRPr lang="en-US" sz="2400" dirty="0">
                  <a:ea typeface="Myriad Pro" charset="0"/>
                  <a:cs typeface="Myriad Pro" charset="0"/>
                </a:endParaRPr>
              </a:p>
            </p:txBody>
          </p:sp>
        </mc:Choice>
        <mc:Fallback>
          <p:sp>
            <p:nvSpPr>
              <p:cNvPr id="12" name="Содержимое 2">
                <a:extLst>
                  <a:ext uri="{FF2B5EF4-FFF2-40B4-BE49-F238E27FC236}">
                    <a16:creationId xmlns:a16="http://schemas.microsoft.com/office/drawing/2014/main" id="{0ABE1424-ED3C-F14E-A726-FE7CCB58CA3A}"/>
                  </a:ext>
                </a:extLst>
              </p:cNvPr>
              <p:cNvSpPr txBox="1">
                <a:spLocks noRot="1" noChangeAspect="1" noMove="1" noResize="1" noEditPoints="1" noAdjustHandles="1" noChangeArrowheads="1" noChangeShapeType="1" noTextEdit="1"/>
              </p:cNvSpPr>
              <p:nvPr/>
            </p:nvSpPr>
            <p:spPr>
              <a:xfrm>
                <a:off x="161764" y="3121734"/>
                <a:ext cx="5562364" cy="1315378"/>
              </a:xfrm>
              <a:prstGeom prst="rect">
                <a:avLst/>
              </a:prstGeom>
              <a:blipFill>
                <a:blip r:embed="rId3"/>
                <a:stretch>
                  <a:fillRect l="-9545" t="-4762" b="-73333"/>
                </a:stretch>
              </a:blipFill>
              <a:ln>
                <a:solidFill>
                  <a:schemeClr val="accent1"/>
                </a:solidFill>
              </a:ln>
            </p:spPr>
            <p:txBody>
              <a:bodyPr/>
              <a:lstStyle/>
              <a:p>
                <a:r>
                  <a:rPr lang="ru-RU">
                    <a:noFill/>
                  </a:rPr>
                  <a:t> </a:t>
                </a:r>
              </a:p>
            </p:txBody>
          </p:sp>
        </mc:Fallback>
      </mc:AlternateContent>
      <p:pic>
        <p:nvPicPr>
          <p:cNvPr id="14" name="Рисунок 13">
            <a:extLst>
              <a:ext uri="{FF2B5EF4-FFF2-40B4-BE49-F238E27FC236}">
                <a16:creationId xmlns:a16="http://schemas.microsoft.com/office/drawing/2014/main" id="{3BE3CAB3-8EAD-904C-9820-1624D384F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320" y="1135680"/>
            <a:ext cx="3040788" cy="2931408"/>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A15DD89-3EEC-3342-BAE4-F429AB433AA7}"/>
                  </a:ext>
                </a:extLst>
              </p:cNvPr>
              <p:cNvSpPr txBox="1"/>
              <p:nvPr/>
            </p:nvSpPr>
            <p:spPr>
              <a:xfrm>
                <a:off x="323528" y="4128956"/>
                <a:ext cx="3856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m:t>𝐴</m:t>
                      </m:r>
                    </m:oMath>
                  </m:oMathPara>
                </a14:m>
                <a:endParaRPr lang="ru-RU" dirty="0"/>
              </a:p>
            </p:txBody>
          </p:sp>
        </mc:Choice>
        <mc:Fallback>
          <p:sp>
            <p:nvSpPr>
              <p:cNvPr id="15" name="TextBox 14">
                <a:extLst>
                  <a:ext uri="{FF2B5EF4-FFF2-40B4-BE49-F238E27FC236}">
                    <a16:creationId xmlns:a16="http://schemas.microsoft.com/office/drawing/2014/main" id="{5A15DD89-3EEC-3342-BAE4-F429AB433AA7}"/>
                  </a:ext>
                </a:extLst>
              </p:cNvPr>
              <p:cNvSpPr txBox="1">
                <a:spLocks noRot="1" noChangeAspect="1" noMove="1" noResize="1" noEditPoints="1" noAdjustHandles="1" noChangeArrowheads="1" noChangeShapeType="1" noTextEdit="1"/>
              </p:cNvSpPr>
              <p:nvPr/>
            </p:nvSpPr>
            <p:spPr>
              <a:xfrm>
                <a:off x="323528" y="4128956"/>
                <a:ext cx="385682" cy="369332"/>
              </a:xfrm>
              <a:prstGeom prst="rect">
                <a:avLst/>
              </a:prstGeom>
              <a:blipFill>
                <a:blip r:embed="rId5"/>
                <a:stretch>
                  <a:fillRect/>
                </a:stretch>
              </a:blipFill>
            </p:spPr>
            <p:txBody>
              <a:bodyPr/>
              <a:lstStyle/>
              <a:p>
                <a:r>
                  <a:rPr lang="ru-RU">
                    <a:noFill/>
                  </a:rPr>
                  <a:t> </a:t>
                </a:r>
              </a:p>
            </p:txBody>
          </p:sp>
        </mc:Fallback>
      </mc:AlternateContent>
      <p:sp>
        <p:nvSpPr>
          <p:cNvPr id="16" name="TextBox 15">
            <a:extLst>
              <a:ext uri="{FF2B5EF4-FFF2-40B4-BE49-F238E27FC236}">
                <a16:creationId xmlns:a16="http://schemas.microsoft.com/office/drawing/2014/main" id="{7DCE5634-2498-8D45-84F5-F37BCA7C88B8}"/>
              </a:ext>
            </a:extLst>
          </p:cNvPr>
          <p:cNvSpPr txBox="1"/>
          <p:nvPr/>
        </p:nvSpPr>
        <p:spPr>
          <a:xfrm>
            <a:off x="6084168" y="3608390"/>
            <a:ext cx="303288" cy="369332"/>
          </a:xfrm>
          <a:prstGeom prst="rect">
            <a:avLst/>
          </a:prstGeom>
          <a:noFill/>
        </p:spPr>
        <p:txBody>
          <a:bodyPr wrap="none" rtlCol="0">
            <a:spAutoFit/>
          </a:bodyPr>
          <a:lstStyle/>
          <a:p>
            <a:r>
              <a:rPr lang="en-US" i="1" dirty="0"/>
              <a:t>a</a:t>
            </a:r>
            <a:endParaRPr lang="ru-RU" i="1" dirty="0"/>
          </a:p>
        </p:txBody>
      </p:sp>
      <p:sp>
        <p:nvSpPr>
          <p:cNvPr id="17" name="TextBox 16">
            <a:extLst>
              <a:ext uri="{FF2B5EF4-FFF2-40B4-BE49-F238E27FC236}">
                <a16:creationId xmlns:a16="http://schemas.microsoft.com/office/drawing/2014/main" id="{FBDD0CF3-A0F1-9749-ABB1-200D25B818CC}"/>
              </a:ext>
            </a:extLst>
          </p:cNvPr>
          <p:cNvSpPr txBox="1"/>
          <p:nvPr/>
        </p:nvSpPr>
        <p:spPr>
          <a:xfrm>
            <a:off x="8570614" y="3608390"/>
            <a:ext cx="306494" cy="369332"/>
          </a:xfrm>
          <a:prstGeom prst="rect">
            <a:avLst/>
          </a:prstGeom>
          <a:noFill/>
        </p:spPr>
        <p:txBody>
          <a:bodyPr wrap="none" rtlCol="0">
            <a:spAutoFit/>
          </a:bodyPr>
          <a:lstStyle/>
          <a:p>
            <a:r>
              <a:rPr lang="en-US" i="1" dirty="0"/>
              <a:t>b</a:t>
            </a:r>
            <a:endParaRPr lang="ru-RU" i="1" dirty="0"/>
          </a:p>
        </p:txBody>
      </p:sp>
      <p:sp>
        <p:nvSpPr>
          <p:cNvPr id="18" name="TextBox 17">
            <a:extLst>
              <a:ext uri="{FF2B5EF4-FFF2-40B4-BE49-F238E27FC236}">
                <a16:creationId xmlns:a16="http://schemas.microsoft.com/office/drawing/2014/main" id="{F210E6D3-8278-4F4D-80ED-CFD0CA8A41A7}"/>
              </a:ext>
            </a:extLst>
          </p:cNvPr>
          <p:cNvSpPr txBox="1"/>
          <p:nvPr/>
        </p:nvSpPr>
        <p:spPr>
          <a:xfrm>
            <a:off x="7020272" y="3121734"/>
            <a:ext cx="478016" cy="369332"/>
          </a:xfrm>
          <a:prstGeom prst="rect">
            <a:avLst/>
          </a:prstGeom>
          <a:noFill/>
        </p:spPr>
        <p:txBody>
          <a:bodyPr wrap="none" rtlCol="0">
            <a:spAutoFit/>
          </a:bodyPr>
          <a:lstStyle/>
          <a:p>
            <a:r>
              <a:rPr lang="en-US" i="1" dirty="0"/>
              <a:t>l(x)</a:t>
            </a:r>
            <a:endParaRPr lang="ru-RU" i="1" dirty="0"/>
          </a:p>
        </p:txBody>
      </p:sp>
      <p:sp>
        <p:nvSpPr>
          <p:cNvPr id="19" name="TextBox 18">
            <a:extLst>
              <a:ext uri="{FF2B5EF4-FFF2-40B4-BE49-F238E27FC236}">
                <a16:creationId xmlns:a16="http://schemas.microsoft.com/office/drawing/2014/main" id="{35B7C0E3-5607-194C-AA13-14219AAA73D4}"/>
              </a:ext>
            </a:extLst>
          </p:cNvPr>
          <p:cNvSpPr txBox="1"/>
          <p:nvPr/>
        </p:nvSpPr>
        <p:spPr>
          <a:xfrm>
            <a:off x="7491384" y="1353095"/>
            <a:ext cx="546945" cy="369332"/>
          </a:xfrm>
          <a:prstGeom prst="rect">
            <a:avLst/>
          </a:prstGeom>
          <a:noFill/>
        </p:spPr>
        <p:txBody>
          <a:bodyPr wrap="none" rtlCol="0">
            <a:spAutoFit/>
          </a:bodyPr>
          <a:lstStyle/>
          <a:p>
            <a:r>
              <a:rPr lang="en-US" i="1" dirty="0"/>
              <a:t>u(x)</a:t>
            </a:r>
          </a:p>
        </p:txBody>
      </p:sp>
      <p:sp>
        <p:nvSpPr>
          <p:cNvPr id="20" name="TextBox 19">
            <a:extLst>
              <a:ext uri="{FF2B5EF4-FFF2-40B4-BE49-F238E27FC236}">
                <a16:creationId xmlns:a16="http://schemas.microsoft.com/office/drawing/2014/main" id="{858F399C-568C-A147-82EB-5C69968656D5}"/>
              </a:ext>
            </a:extLst>
          </p:cNvPr>
          <p:cNvSpPr txBox="1"/>
          <p:nvPr/>
        </p:nvSpPr>
        <p:spPr>
          <a:xfrm>
            <a:off x="7173668" y="2199807"/>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1448264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a:t>
            </a:r>
            <a:r>
              <a:rPr lang="en-US" sz="3200" b="1" dirty="0" err="1">
                <a:solidFill>
                  <a:schemeClr val="accent1">
                    <a:lumMod val="75000"/>
                  </a:schemeClr>
                </a:solidFill>
                <a:latin typeface="+mn-lt"/>
                <a:cs typeface="Times New Roman" pitchFamily="18" charset="0"/>
              </a:rPr>
              <a:t>Fubini’s</a:t>
            </a:r>
            <a:r>
              <a:rPr lang="en-US" sz="3200" b="1" dirty="0">
                <a:solidFill>
                  <a:schemeClr val="accent1">
                    <a:lumMod val="75000"/>
                  </a:schemeClr>
                </a:solidFill>
                <a:latin typeface="+mn-lt"/>
                <a:cs typeface="Times New Roman" pitchFamily="18" charset="0"/>
              </a:rPr>
              <a:t> theorem</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to integrate </a:t>
            </a:r>
            <a:r>
              <a:rPr lang="en-US" sz="2400" dirty="0">
                <a:solidFill>
                  <a:srgbClr val="C00000"/>
                </a:solidFill>
                <a:ea typeface="Myriad Pro" charset="0"/>
                <a:cs typeface="Myriad Pro" charset="0"/>
              </a:rPr>
              <a:t>consequently by each variable</a:t>
            </a:r>
            <a:r>
              <a:rPr lang="en-US" sz="2400" dirty="0">
                <a:ea typeface="Myriad Pro" charset="0"/>
                <a:cs typeface="Myriad Pro" charset="0"/>
              </a:rPr>
              <a:t>.</a:t>
            </a:r>
          </a:p>
        </p:txBody>
      </p:sp>
      <mc:AlternateContent xmlns:mc="http://schemas.openxmlformats.org/markup-compatibility/2006">
        <mc:Choice xmlns:a14="http://schemas.microsoft.com/office/drawing/2010/main" Requires="a14">
          <p:sp>
            <p:nvSpPr>
              <p:cNvPr id="13" name="Содержимое 2">
                <a:extLst>
                  <a:ext uri="{FF2B5EF4-FFF2-40B4-BE49-F238E27FC236}">
                    <a16:creationId xmlns:a16="http://schemas.microsoft.com/office/drawing/2014/main" id="{BC7F57A0-4BEC-734D-9FF5-CE1F5F3E97DD}"/>
                  </a:ext>
                </a:extLst>
              </p:cNvPr>
              <p:cNvSpPr txBox="1">
                <a:spLocks/>
              </p:cNvSpPr>
              <p:nvPr/>
            </p:nvSpPr>
            <p:spPr>
              <a:xfrm>
                <a:off x="161764" y="4559463"/>
                <a:ext cx="8820472" cy="4931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e>
                    </m:d>
                    <m:r>
                      <a:rPr lang="en-US" sz="2400" b="0" i="1" smtClean="0">
                        <a:ea typeface="Myriad Pro" charset="0"/>
                        <a:cs typeface="Myriad Pro" charset="0"/>
                      </a:rPr>
                      <m:t>=</m:t>
                    </m:r>
                    <m:r>
                      <a:rPr lang="en-US" sz="2400" b="0" i="1" smtClean="0">
                        <a:ea typeface="Myriad Pro" charset="0"/>
                        <a:cs typeface="Myriad Pro" charset="0"/>
                      </a:rPr>
                      <m:t>𝑥</m:t>
                    </m:r>
                    <m:sSup>
                      <m:sSupPr>
                        <m:ctrlPr>
                          <a:rPr lang="en-US" sz="2400" b="0" i="1" smtClean="0">
                            <a:ea typeface="Myriad Pro" charset="0"/>
                            <a:cs typeface="Myriad Pro" charset="0"/>
                          </a:rPr>
                        </m:ctrlPr>
                      </m:sSupPr>
                      <m:e>
                        <m:r>
                          <a:rPr lang="en-US" sz="2400" b="0" i="1" smtClean="0">
                            <a:ea typeface="Myriad Pro" charset="0"/>
                            <a:cs typeface="Myriad Pro" charset="0"/>
                          </a:rPr>
                          <m:t>𝑦</m:t>
                        </m:r>
                      </m:e>
                      <m:sup>
                        <m:r>
                          <a:rPr lang="en-US" sz="2400" b="0" i="1" smtClean="0">
                            <a:ea typeface="Myriad Pro" charset="0"/>
                            <a:cs typeface="Myriad Pro" charset="0"/>
                          </a:rPr>
                          <m:t>2</m:t>
                        </m:r>
                      </m:sup>
                    </m:sSup>
                  </m:oMath>
                </a14:m>
                <a:r>
                  <a:rPr lang="en-US" sz="2400" dirty="0">
                    <a:ea typeface="Myriad Pro" charset="0"/>
                    <a:cs typeface="Myriad Pro" charset="0"/>
                  </a:rPr>
                  <a:t>, </a:t>
                </a:r>
                <a14:m>
                  <m:oMath xmlns:m="http://schemas.openxmlformats.org/officeDocument/2006/math">
                    <m:r>
                      <m:rPr>
                        <m:sty m:val="p"/>
                      </m:rPr>
                      <a:rPr lang="en-US" sz="2400">
                        <a:ea typeface="Myriad Pro" charset="0"/>
                        <a:cs typeface="Myriad Pro" charset="0"/>
                      </a:rPr>
                      <m:t>A</m:t>
                    </m:r>
                    <m:r>
                      <a:rPr lang="en-US" sz="2400" b="0" i="1" smtClean="0">
                        <a:ea typeface="Myriad Pro" charset="0"/>
                        <a:cs typeface="Myriad Pro" charset="0"/>
                      </a:rPr>
                      <m:t>=</m:t>
                    </m:r>
                    <m:d>
                      <m:dPr>
                        <m:begChr m:val="{"/>
                        <m:endChr m:val="}"/>
                        <m:ctrlPr>
                          <a:rPr lang="en-US" sz="2400" b="0" i="1" smtClean="0"/>
                        </m:ctrlPr>
                      </m:dPr>
                      <m:e>
                        <m:r>
                          <a:rPr lang="en-US" sz="2400" b="0" i="1" smtClean="0"/>
                          <m:t>𝑥</m:t>
                        </m:r>
                        <m:r>
                          <a:rPr lang="en-US" sz="2400" b="0" i="1" smtClean="0"/>
                          <m:t>∈</m:t>
                        </m:r>
                        <m:d>
                          <m:dPr>
                            <m:begChr m:val="["/>
                            <m:endChr m:val="]"/>
                            <m:ctrlPr>
                              <a:rPr lang="en-US" sz="2400" b="0" i="1" smtClean="0"/>
                            </m:ctrlPr>
                          </m:dPr>
                          <m:e>
                            <m:r>
                              <a:rPr lang="en-US" sz="2400" b="0" i="1" smtClean="0"/>
                              <m:t>0,1</m:t>
                            </m:r>
                          </m:e>
                        </m:d>
                        <m:r>
                          <a:rPr lang="en-US" sz="2400" b="0" i="1" smtClean="0"/>
                          <m:t>, </m:t>
                        </m:r>
                        <m:r>
                          <a:rPr lang="en-US" sz="2400" b="0" i="1" smtClean="0"/>
                          <m:t>𝑦</m:t>
                        </m:r>
                        <m:r>
                          <a:rPr lang="en-US" sz="2400" b="0" i="1" smtClean="0"/>
                          <m:t>=0, </m:t>
                        </m:r>
                        <m:r>
                          <a:rPr lang="en-US" sz="2400" b="0" i="1" smtClean="0"/>
                          <m:t>𝑦</m:t>
                        </m:r>
                        <m:r>
                          <a:rPr lang="en-US" sz="2400" b="0" i="1" smtClean="0"/>
                          <m:t>=2</m:t>
                        </m:r>
                        <m:r>
                          <a:rPr lang="en-US" sz="2400" b="0" i="1" smtClean="0"/>
                          <m:t>𝑥</m:t>
                        </m:r>
                      </m:e>
                    </m:d>
                  </m:oMath>
                </a14:m>
                <a:endParaRPr lang="en-US" sz="2400" dirty="0">
                  <a:ea typeface="Myriad Pro" charset="0"/>
                  <a:cs typeface="Myriad Pro" charset="0"/>
                </a:endParaRPr>
              </a:p>
            </p:txBody>
          </p:sp>
        </mc:Choice>
        <mc:Fallback>
          <p:sp>
            <p:nvSpPr>
              <p:cNvPr id="13" name="Содержимое 2">
                <a:extLst>
                  <a:ext uri="{FF2B5EF4-FFF2-40B4-BE49-F238E27FC236}">
                    <a16:creationId xmlns:a16="http://schemas.microsoft.com/office/drawing/2014/main" id="{BC7F57A0-4BEC-734D-9FF5-CE1F5F3E97DD}"/>
                  </a:ext>
                </a:extLst>
              </p:cNvPr>
              <p:cNvSpPr txBox="1">
                <a:spLocks noRot="1" noChangeAspect="1" noMove="1" noResize="1" noEditPoints="1" noAdjustHandles="1" noChangeArrowheads="1" noChangeShapeType="1" noTextEdit="1"/>
              </p:cNvSpPr>
              <p:nvPr/>
            </p:nvSpPr>
            <p:spPr>
              <a:xfrm>
                <a:off x="161764" y="4559463"/>
                <a:ext cx="8820472" cy="493120"/>
              </a:xfrm>
              <a:prstGeom prst="rect">
                <a:avLst/>
              </a:prstGeom>
              <a:blipFill>
                <a:blip r:embed="rId2"/>
                <a:stretch>
                  <a:fillRect l="-1007" t="-10000" b="-15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A6E77826-961B-8F4E-BF63-2BA3C4D87FF3}"/>
                  </a:ext>
                </a:extLst>
              </p:cNvPr>
              <p:cNvSpPr txBox="1">
                <a:spLocks/>
              </p:cNvSpPr>
              <p:nvPr/>
            </p:nvSpPr>
            <p:spPr>
              <a:xfrm>
                <a:off x="161764" y="1217672"/>
                <a:ext cx="5562364" cy="1779280"/>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variable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𝑦</m:t>
                    </m:r>
                    <m:r>
                      <a:rPr lang="en-US" sz="2400" b="0" i="1" smtClean="0">
                        <a:ea typeface="Myriad Pro" charset="0"/>
                        <a:cs typeface="Myriad Pro" charset="0"/>
                      </a:rPr>
                      <m:t>)</m:t>
                    </m:r>
                  </m:oMath>
                </a14:m>
                <a:r>
                  <a:rPr lang="en-US" sz="2400" dirty="0">
                    <a:ea typeface="Myriad Pro" charset="0"/>
                    <a:cs typeface="Myriad Pro" charset="0"/>
                  </a:rPr>
                  <a:t> over non-rectangular subset formed by lower and upper bounds </a:t>
                </a:r>
                <a14:m>
                  <m:oMath xmlns:m="http://schemas.openxmlformats.org/officeDocument/2006/math">
                    <m:r>
                      <a:rPr lang="en-US" sz="2400" b="0" i="1" smtClean="0">
                        <a:ea typeface="Myriad Pro" charset="0"/>
                        <a:cs typeface="Myriad Pro" charset="0"/>
                      </a:rPr>
                      <m:t>𝑢</m:t>
                    </m:r>
                    <m:d>
                      <m:dPr>
                        <m:ctrlPr>
                          <a:rPr lang="en-US" sz="2400" b="0" i="1" smtClean="0">
                            <a:ea typeface="Myriad Pro" charset="0"/>
                            <a:cs typeface="Myriad Pro" charset="0"/>
                          </a:rPr>
                        </m:ctrlPr>
                      </m:dPr>
                      <m:e>
                        <m:r>
                          <a:rPr lang="en-US" sz="2400" b="0" i="1" smtClean="0">
                            <a:ea typeface="Myriad Pro" charset="0"/>
                            <a:cs typeface="Myriad Pro" charset="0"/>
                          </a:rPr>
                          <m:t>𝑥</m:t>
                        </m:r>
                      </m:e>
                    </m:d>
                  </m:oMath>
                </a14:m>
                <a:r>
                  <a:rPr lang="en-US" sz="2400" b="0" i="0" dirty="0">
                    <a:ea typeface="Myriad Pro" charset="0"/>
                    <a:cs typeface="Myriad Pro" charset="0"/>
                  </a:rPr>
                  <a:t> and </a:t>
                </a:r>
                <a14:m>
                  <m:oMath xmlns:m="http://schemas.openxmlformats.org/officeDocument/2006/math">
                    <m:r>
                      <a:rPr lang="en-US" sz="2400" b="0" i="1" smtClean="0">
                        <a:ea typeface="Myriad Pro" charset="0"/>
                        <a:cs typeface="Myriad Pro" charset="0"/>
                      </a:rPr>
                      <m:t>𝑙</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endParaRPr lang="en-US" sz="2400" b="0" i="0" dirty="0">
                  <a:ea typeface="Myriad Pro" charset="0"/>
                  <a:cs typeface="Myriad Pro" charset="0"/>
                </a:endParaRPr>
              </a:p>
            </p:txBody>
          </p:sp>
        </mc:Choice>
        <mc:Fallback>
          <p:sp>
            <p:nvSpPr>
              <p:cNvPr id="10" name="Содержимое 2">
                <a:extLst>
                  <a:ext uri="{FF2B5EF4-FFF2-40B4-BE49-F238E27FC236}">
                    <a16:creationId xmlns:a16="http://schemas.microsoft.com/office/drawing/2014/main" id="{A6E77826-961B-8F4E-BF63-2BA3C4D87FF3}"/>
                  </a:ext>
                </a:extLst>
              </p:cNvPr>
              <p:cNvSpPr txBox="1">
                <a:spLocks noRot="1" noChangeAspect="1" noMove="1" noResize="1" noEditPoints="1" noAdjustHandles="1" noChangeArrowheads="1" noChangeShapeType="1" noTextEdit="1"/>
              </p:cNvSpPr>
              <p:nvPr/>
            </p:nvSpPr>
            <p:spPr>
              <a:xfrm>
                <a:off x="161764" y="1217672"/>
                <a:ext cx="5562364" cy="1779280"/>
              </a:xfrm>
              <a:prstGeom prst="rect">
                <a:avLst/>
              </a:prstGeom>
              <a:blipFill>
                <a:blip r:embed="rId3"/>
                <a:stretch>
                  <a:fillRect l="-1591" t="-3546" r="-1818"/>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FBF5F9F-5557-FC45-86E8-376D48368E0B}"/>
                  </a:ext>
                </a:extLst>
              </p:cNvPr>
              <p:cNvSpPr txBox="1"/>
              <p:nvPr/>
            </p:nvSpPr>
            <p:spPr>
              <a:xfrm>
                <a:off x="323528" y="4128956"/>
                <a:ext cx="3856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m:t>𝐴</m:t>
                      </m:r>
                    </m:oMath>
                  </m:oMathPara>
                </a14:m>
                <a:endParaRPr lang="ru-RU" dirty="0"/>
              </a:p>
            </p:txBody>
          </p:sp>
        </mc:Choice>
        <mc:Fallback>
          <p:sp>
            <p:nvSpPr>
              <p:cNvPr id="15" name="TextBox 14">
                <a:extLst>
                  <a:ext uri="{FF2B5EF4-FFF2-40B4-BE49-F238E27FC236}">
                    <a16:creationId xmlns:a16="http://schemas.microsoft.com/office/drawing/2014/main" id="{DFBF5F9F-5557-FC45-86E8-376D48368E0B}"/>
                  </a:ext>
                </a:extLst>
              </p:cNvPr>
              <p:cNvSpPr txBox="1">
                <a:spLocks noRot="1" noChangeAspect="1" noMove="1" noResize="1" noEditPoints="1" noAdjustHandles="1" noChangeArrowheads="1" noChangeShapeType="1" noTextEdit="1"/>
              </p:cNvSpPr>
              <p:nvPr/>
            </p:nvSpPr>
            <p:spPr>
              <a:xfrm>
                <a:off x="323528" y="4128956"/>
                <a:ext cx="385682" cy="369332"/>
              </a:xfrm>
              <a:prstGeom prst="rect">
                <a:avLst/>
              </a:prstGeom>
              <a:blipFill>
                <a:blip r:embed="rId4"/>
                <a:stretch>
                  <a:fillRect/>
                </a:stretch>
              </a:blipFill>
            </p:spPr>
            <p:txBody>
              <a:bodyPr/>
              <a:lstStyle/>
              <a:p>
                <a:r>
                  <a:rPr lang="ru-RU">
                    <a:noFill/>
                  </a:rPr>
                  <a:t> </a:t>
                </a:r>
              </a:p>
            </p:txBody>
          </p:sp>
        </mc:Fallback>
      </mc:AlternateContent>
      <p:pic>
        <p:nvPicPr>
          <p:cNvPr id="16" name="Рисунок 15">
            <a:extLst>
              <a:ext uri="{FF2B5EF4-FFF2-40B4-BE49-F238E27FC236}">
                <a16:creationId xmlns:a16="http://schemas.microsoft.com/office/drawing/2014/main" id="{15493AE2-C7A9-FF42-84AD-2E2D6971CC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6320" y="1135680"/>
            <a:ext cx="3040788" cy="2931408"/>
          </a:xfrm>
          <a:prstGeom prst="rect">
            <a:avLst/>
          </a:prstGeom>
        </p:spPr>
      </p:pic>
      <mc:AlternateContent xmlns:mc="http://schemas.openxmlformats.org/markup-compatibility/2006">
        <mc:Choice xmlns:a14="http://schemas.microsoft.com/office/drawing/2010/main" Requires="a14">
          <p:sp>
            <p:nvSpPr>
              <p:cNvPr id="17" name="Содержимое 2">
                <a:extLst>
                  <a:ext uri="{FF2B5EF4-FFF2-40B4-BE49-F238E27FC236}">
                    <a16:creationId xmlns:a16="http://schemas.microsoft.com/office/drawing/2014/main" id="{79EEBCF6-87ED-524B-BBBC-80B22B318892}"/>
                  </a:ext>
                </a:extLst>
              </p:cNvPr>
              <p:cNvSpPr txBox="1">
                <a:spLocks/>
              </p:cNvSpPr>
              <p:nvPr/>
            </p:nvSpPr>
            <p:spPr>
              <a:xfrm>
                <a:off x="161764" y="3121734"/>
                <a:ext cx="5562364" cy="1315378"/>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a:t>
                </a:r>
                <a:r>
                  <a:rPr lang="en-US" sz="2400" dirty="0" err="1">
                    <a:ea typeface="Myriad Pro" charset="0"/>
                    <a:cs typeface="Myriad Pro" charset="0"/>
                  </a:rPr>
                  <a:t>Fubini’s</a:t>
                </a:r>
                <a:r>
                  <a:rPr lang="en-US" sz="2400" dirty="0">
                    <a:ea typeface="Myriad Pro" charset="0"/>
                    <a:cs typeface="Myriad Pro" charset="0"/>
                  </a:rPr>
                  <a:t> theorem claims the following:</a:t>
                </a:r>
              </a:p>
              <a:p>
                <a:pPr marL="0" indent="0" algn="ctr">
                  <a:lnSpc>
                    <a:spcPts val="2700"/>
                  </a:lnSpc>
                  <a:spcBef>
                    <a:spcPts val="0"/>
                  </a:spcBef>
                  <a:spcAft>
                    <a:spcPts val="900"/>
                  </a:spcAft>
                  <a:buFont typeface="Arial" pitchFamily="34" charset="0"/>
                  <a:buNone/>
                </a:pPr>
                <a:r>
                  <a:rPr lang="en-US" sz="2400" dirty="0"/>
                  <a:t> </a:t>
                </a:r>
                <a14:m>
                  <m:oMath xmlns:m="http://schemas.openxmlformats.org/officeDocument/2006/math">
                    <m:nary>
                      <m:naryPr>
                        <m:chr m:val="∬"/>
                        <m:limLoc m:val="undOvr"/>
                        <m:subHide m:val="on"/>
                        <m:supHide m:val="on"/>
                        <m:ctrlPr>
                          <a:rPr lang="en-US" sz="2400" i="1" smtClean="0"/>
                        </m:ctrlPr>
                      </m:naryPr>
                      <m:sub/>
                      <m:sup/>
                      <m:e>
                        <m:r>
                          <a:rPr lang="en-US" sz="2400" b="0" i="1" smtClean="0"/>
                          <m:t>𝑓</m:t>
                        </m:r>
                        <m:d>
                          <m:dPr>
                            <m:ctrlPr>
                              <a:rPr lang="en-US" sz="2400" b="0" i="1" smtClean="0"/>
                            </m:ctrlPr>
                          </m:dPr>
                          <m:e>
                            <m:r>
                              <a:rPr lang="en-US" sz="2400" b="0" i="1" smtClean="0"/>
                              <m:t>𝑥</m:t>
                            </m:r>
                            <m:r>
                              <a:rPr lang="en-US" sz="2400" b="0" i="1" smtClean="0"/>
                              <m:t>,</m:t>
                            </m:r>
                            <m:r>
                              <a:rPr lang="en-US" sz="2400" b="0" i="1" smtClean="0"/>
                              <m:t>𝑦</m:t>
                            </m:r>
                          </m:e>
                        </m:d>
                        <m:r>
                          <a:rPr lang="en-US" sz="2400" b="0" i="1" smtClean="0"/>
                          <m:t>𝑑𝑥𝑑𝑦</m:t>
                        </m:r>
                        <m:r>
                          <a:rPr lang="en-US" sz="2400" b="0" i="1" smtClean="0"/>
                          <m:t>=</m:t>
                        </m:r>
                        <m:nary>
                          <m:naryPr>
                            <m:ctrlPr>
                              <a:rPr lang="en-US" sz="2400" b="0" i="1" smtClean="0"/>
                            </m:ctrlPr>
                          </m:naryPr>
                          <m:sub>
                            <m:r>
                              <m:rPr>
                                <m:brk m:alnAt="23"/>
                              </m:rPr>
                              <a:rPr lang="en-US" sz="2400" b="0" i="1" smtClean="0"/>
                              <m:t>𝑎</m:t>
                            </m:r>
                          </m:sub>
                          <m:sup>
                            <m:r>
                              <a:rPr lang="en-US" sz="2400" b="0" i="1" smtClean="0"/>
                              <m:t>𝑏</m:t>
                            </m:r>
                          </m:sup>
                          <m:e>
                            <m:d>
                              <m:dPr>
                                <m:ctrlPr>
                                  <a:rPr lang="en-US" sz="2400" b="0" i="1" smtClean="0"/>
                                </m:ctrlPr>
                              </m:dPr>
                              <m:e>
                                <m:nary>
                                  <m:naryPr>
                                    <m:ctrlPr>
                                      <a:rPr lang="en-US" sz="2400" b="0" i="1" smtClean="0"/>
                                    </m:ctrlPr>
                                  </m:naryPr>
                                  <m:sub>
                                    <m:r>
                                      <m:rPr>
                                        <m:brk m:alnAt="23"/>
                                      </m:rPr>
                                      <a:rPr lang="en-US" sz="2400" b="0" i="1" smtClean="0"/>
                                      <m:t>𝑙</m:t>
                                    </m:r>
                                    <m:r>
                                      <a:rPr lang="en-US" sz="2400" b="0" i="1" smtClean="0"/>
                                      <m:t>(</m:t>
                                    </m:r>
                                    <m:r>
                                      <a:rPr lang="en-US" sz="2400" b="0" i="1" smtClean="0"/>
                                      <m:t>𝑥</m:t>
                                    </m:r>
                                    <m:r>
                                      <a:rPr lang="en-US" sz="2400" b="0" i="1" smtClean="0"/>
                                      <m:t>)</m:t>
                                    </m:r>
                                  </m:sub>
                                  <m:sup>
                                    <m:r>
                                      <a:rPr lang="en-US" sz="2400" b="0" i="1" smtClean="0"/>
                                      <m:t>𝑢</m:t>
                                    </m:r>
                                    <m:r>
                                      <a:rPr lang="en-US" sz="2400" b="0" i="1" smtClean="0"/>
                                      <m:t>(</m:t>
                                    </m:r>
                                    <m:r>
                                      <a:rPr lang="en-US" sz="2400" b="0" i="1" smtClean="0"/>
                                      <m:t>𝑥</m:t>
                                    </m:r>
                                    <m:r>
                                      <a:rPr lang="en-US" sz="2400" b="0" i="1" smtClean="0"/>
                                      <m:t>)</m:t>
                                    </m:r>
                                  </m:sup>
                                  <m:e>
                                    <m:r>
                                      <a:rPr lang="en-US" sz="2400" b="0" i="1" smtClean="0"/>
                                      <m:t>𝑓</m:t>
                                    </m:r>
                                    <m:r>
                                      <a:rPr lang="en-US" sz="2400" b="0" i="1" smtClean="0"/>
                                      <m:t>(</m:t>
                                    </m:r>
                                    <m:r>
                                      <a:rPr lang="en-US" sz="2400" b="0" i="1" smtClean="0"/>
                                      <m:t>𝑥</m:t>
                                    </m:r>
                                    <m:r>
                                      <a:rPr lang="en-US" sz="2400" b="0" i="1" smtClean="0"/>
                                      <m:t>,</m:t>
                                    </m:r>
                                    <m:r>
                                      <a:rPr lang="en-US" sz="2400" b="0" i="1" smtClean="0"/>
                                      <m:t>𝑦</m:t>
                                    </m:r>
                                    <m:r>
                                      <a:rPr lang="en-US" sz="2400" b="0" i="1" smtClean="0"/>
                                      <m:t>)</m:t>
                                    </m:r>
                                  </m:e>
                                </m:nary>
                                <m:r>
                                  <a:rPr lang="en-US" sz="2400" b="0" i="1" smtClean="0"/>
                                  <m:t>𝑑𝑦</m:t>
                                </m:r>
                              </m:e>
                            </m:d>
                            <m:r>
                              <a:rPr lang="en-US" sz="2400" b="0" i="1" smtClean="0"/>
                              <m:t>𝑑𝑥</m:t>
                            </m:r>
                          </m:e>
                        </m:nary>
                      </m:e>
                    </m:nary>
                  </m:oMath>
                </a14:m>
                <a:endParaRPr lang="en-US" sz="2400" dirty="0">
                  <a:ea typeface="Myriad Pro" charset="0"/>
                  <a:cs typeface="Myriad Pro" charset="0"/>
                </a:endParaRPr>
              </a:p>
            </p:txBody>
          </p:sp>
        </mc:Choice>
        <mc:Fallback>
          <p:sp>
            <p:nvSpPr>
              <p:cNvPr id="17" name="Содержимое 2">
                <a:extLst>
                  <a:ext uri="{FF2B5EF4-FFF2-40B4-BE49-F238E27FC236}">
                    <a16:creationId xmlns:a16="http://schemas.microsoft.com/office/drawing/2014/main" id="{79EEBCF6-87ED-524B-BBBC-80B22B318892}"/>
                  </a:ext>
                </a:extLst>
              </p:cNvPr>
              <p:cNvSpPr txBox="1">
                <a:spLocks noRot="1" noChangeAspect="1" noMove="1" noResize="1" noEditPoints="1" noAdjustHandles="1" noChangeArrowheads="1" noChangeShapeType="1" noTextEdit="1"/>
              </p:cNvSpPr>
              <p:nvPr/>
            </p:nvSpPr>
            <p:spPr>
              <a:xfrm>
                <a:off x="161764" y="3121734"/>
                <a:ext cx="5562364" cy="1315378"/>
              </a:xfrm>
              <a:prstGeom prst="rect">
                <a:avLst/>
              </a:prstGeom>
              <a:blipFill>
                <a:blip r:embed="rId6"/>
                <a:stretch>
                  <a:fillRect l="-9545" t="-4762" b="-73333"/>
                </a:stretch>
              </a:blipFill>
              <a:ln>
                <a:solidFill>
                  <a:schemeClr val="accent1"/>
                </a:solidFill>
              </a:ln>
            </p:spPr>
            <p:txBody>
              <a:bodyPr/>
              <a:lstStyle/>
              <a:p>
                <a:r>
                  <a:rPr lang="ru-RU">
                    <a:noFill/>
                  </a:rPr>
                  <a:t> </a:t>
                </a:r>
              </a:p>
            </p:txBody>
          </p:sp>
        </mc:Fallback>
      </mc:AlternateContent>
      <p:sp>
        <p:nvSpPr>
          <p:cNvPr id="3" name="TextBox 2">
            <a:extLst>
              <a:ext uri="{FF2B5EF4-FFF2-40B4-BE49-F238E27FC236}">
                <a16:creationId xmlns:a16="http://schemas.microsoft.com/office/drawing/2014/main" id="{65BC3CE4-015F-3545-8F46-168AB9BEDE74}"/>
              </a:ext>
            </a:extLst>
          </p:cNvPr>
          <p:cNvSpPr txBox="1"/>
          <p:nvPr/>
        </p:nvSpPr>
        <p:spPr>
          <a:xfrm>
            <a:off x="6084168" y="3608390"/>
            <a:ext cx="303288" cy="369332"/>
          </a:xfrm>
          <a:prstGeom prst="rect">
            <a:avLst/>
          </a:prstGeom>
          <a:noFill/>
        </p:spPr>
        <p:txBody>
          <a:bodyPr wrap="none" rtlCol="0">
            <a:spAutoFit/>
          </a:bodyPr>
          <a:lstStyle/>
          <a:p>
            <a:r>
              <a:rPr lang="en-US" i="1" dirty="0"/>
              <a:t>a</a:t>
            </a:r>
            <a:endParaRPr lang="ru-RU" i="1" dirty="0"/>
          </a:p>
        </p:txBody>
      </p:sp>
      <p:sp>
        <p:nvSpPr>
          <p:cNvPr id="4" name="TextBox 3">
            <a:extLst>
              <a:ext uri="{FF2B5EF4-FFF2-40B4-BE49-F238E27FC236}">
                <a16:creationId xmlns:a16="http://schemas.microsoft.com/office/drawing/2014/main" id="{02898D78-A23F-EB48-B15F-341AAC72B930}"/>
              </a:ext>
            </a:extLst>
          </p:cNvPr>
          <p:cNvSpPr txBox="1"/>
          <p:nvPr/>
        </p:nvSpPr>
        <p:spPr>
          <a:xfrm>
            <a:off x="8570614" y="3608390"/>
            <a:ext cx="306494" cy="369332"/>
          </a:xfrm>
          <a:prstGeom prst="rect">
            <a:avLst/>
          </a:prstGeom>
          <a:noFill/>
        </p:spPr>
        <p:txBody>
          <a:bodyPr wrap="none" rtlCol="0">
            <a:spAutoFit/>
          </a:bodyPr>
          <a:lstStyle/>
          <a:p>
            <a:r>
              <a:rPr lang="en-US" i="1" dirty="0"/>
              <a:t>b</a:t>
            </a:r>
            <a:endParaRPr lang="ru-RU" i="1" dirty="0"/>
          </a:p>
        </p:txBody>
      </p:sp>
      <p:sp>
        <p:nvSpPr>
          <p:cNvPr id="5" name="TextBox 4">
            <a:extLst>
              <a:ext uri="{FF2B5EF4-FFF2-40B4-BE49-F238E27FC236}">
                <a16:creationId xmlns:a16="http://schemas.microsoft.com/office/drawing/2014/main" id="{75253753-1535-1C40-B659-8CB8C7506A5D}"/>
              </a:ext>
            </a:extLst>
          </p:cNvPr>
          <p:cNvSpPr txBox="1"/>
          <p:nvPr/>
        </p:nvSpPr>
        <p:spPr>
          <a:xfrm>
            <a:off x="7020272" y="3121734"/>
            <a:ext cx="478016" cy="369332"/>
          </a:xfrm>
          <a:prstGeom prst="rect">
            <a:avLst/>
          </a:prstGeom>
          <a:noFill/>
        </p:spPr>
        <p:txBody>
          <a:bodyPr wrap="none" rtlCol="0">
            <a:spAutoFit/>
          </a:bodyPr>
          <a:lstStyle/>
          <a:p>
            <a:r>
              <a:rPr lang="en-US" i="1" dirty="0"/>
              <a:t>l(x)</a:t>
            </a:r>
            <a:endParaRPr lang="ru-RU" i="1" dirty="0"/>
          </a:p>
        </p:txBody>
      </p:sp>
      <p:sp>
        <p:nvSpPr>
          <p:cNvPr id="8" name="TextBox 7">
            <a:extLst>
              <a:ext uri="{FF2B5EF4-FFF2-40B4-BE49-F238E27FC236}">
                <a16:creationId xmlns:a16="http://schemas.microsoft.com/office/drawing/2014/main" id="{DFBD1D67-B23B-1C4E-B9F7-2AAA234CA60F}"/>
              </a:ext>
            </a:extLst>
          </p:cNvPr>
          <p:cNvSpPr txBox="1"/>
          <p:nvPr/>
        </p:nvSpPr>
        <p:spPr>
          <a:xfrm>
            <a:off x="7491384" y="1353095"/>
            <a:ext cx="546945" cy="369332"/>
          </a:xfrm>
          <a:prstGeom prst="rect">
            <a:avLst/>
          </a:prstGeom>
          <a:noFill/>
        </p:spPr>
        <p:txBody>
          <a:bodyPr wrap="none" rtlCol="0">
            <a:spAutoFit/>
          </a:bodyPr>
          <a:lstStyle/>
          <a:p>
            <a:r>
              <a:rPr lang="en-US" i="1" dirty="0"/>
              <a:t>u(x)</a:t>
            </a:r>
          </a:p>
        </p:txBody>
      </p:sp>
      <p:sp>
        <p:nvSpPr>
          <p:cNvPr id="18" name="TextBox 17">
            <a:extLst>
              <a:ext uri="{FF2B5EF4-FFF2-40B4-BE49-F238E27FC236}">
                <a16:creationId xmlns:a16="http://schemas.microsoft.com/office/drawing/2014/main" id="{F7A471F7-A96F-B143-A395-FDDE061784EE}"/>
              </a:ext>
            </a:extLst>
          </p:cNvPr>
          <p:cNvSpPr txBox="1"/>
          <p:nvPr/>
        </p:nvSpPr>
        <p:spPr>
          <a:xfrm>
            <a:off x="7173668" y="2199807"/>
            <a:ext cx="317716" cy="369332"/>
          </a:xfrm>
          <a:prstGeom prst="rect">
            <a:avLst/>
          </a:prstGeom>
          <a:noFill/>
        </p:spPr>
        <p:txBody>
          <a:bodyPr wrap="none" rtlCol="0">
            <a:spAutoFit/>
          </a:bodyPr>
          <a:lstStyle/>
          <a:p>
            <a:r>
              <a:rPr lang="en-US" i="1" dirty="0"/>
              <a:t>A</a:t>
            </a:r>
            <a:endParaRPr lang="ru-RU" i="1" dirty="0"/>
          </a:p>
        </p:txBody>
      </p:sp>
    </p:spTree>
    <p:extLst>
      <p:ext uri="{BB962C8B-B14F-4D97-AF65-F5344CB8AC3E}">
        <p14:creationId xmlns:p14="http://schemas.microsoft.com/office/powerpoint/2010/main" val="693078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483768" y="1853952"/>
            <a:ext cx="6660232" cy="1143000"/>
          </a:xfrm>
        </p:spPr>
        <p:txBody>
          <a:bodyPr>
            <a:noAutofit/>
          </a:bodyPr>
          <a:lstStyle/>
          <a:p>
            <a:pPr algn="l"/>
            <a:r>
              <a:rPr lang="en-US" sz="3200" b="1" u="sng" dirty="0">
                <a:solidFill>
                  <a:schemeClr val="accent1">
                    <a:lumMod val="75000"/>
                  </a:schemeClr>
                </a:solidFill>
              </a:rPr>
              <a:t>Week 5</a:t>
            </a:r>
            <a:br>
              <a:rPr lang="en-US" sz="3200" b="1" u="sng" dirty="0">
                <a:solidFill>
                  <a:schemeClr val="accent1">
                    <a:lumMod val="75000"/>
                  </a:schemeClr>
                </a:solidFill>
              </a:rPr>
            </a:br>
            <a:r>
              <a:rPr lang="en-US" sz="3200" b="1" dirty="0">
                <a:solidFill>
                  <a:schemeClr val="accent1">
                    <a:lumMod val="75000"/>
                  </a:schemeClr>
                </a:solidFill>
              </a:rPr>
              <a:t>Integrals: anti-derivative, area under curve, multivariate functions</a:t>
            </a:r>
            <a:endParaRPr lang="ru-RU" sz="3200" b="1" dirty="0">
              <a:solidFill>
                <a:schemeClr val="accent1">
                  <a:lumMod val="75000"/>
                </a:schemeClr>
              </a:solidFill>
            </a:endParaRPr>
          </a:p>
        </p:txBody>
      </p:sp>
    </p:spTree>
    <p:extLst>
      <p:ext uri="{BB962C8B-B14F-4D97-AF65-F5344CB8AC3E}">
        <p14:creationId xmlns:p14="http://schemas.microsoft.com/office/powerpoint/2010/main" val="90955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definition</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357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start with a following puzzle: imagine, we have </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=3</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b="0" i="1" smtClean="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find </a:t>
                </a:r>
                <a14:m>
                  <m:oMath xmlns:m="http://schemas.openxmlformats.org/officeDocument/2006/math">
                    <m:r>
                      <a:rPr lang="en-US" sz="2400" b="0" i="1" smtClean="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357216"/>
              </a:xfrm>
              <a:prstGeom prst="rect">
                <a:avLst/>
              </a:prstGeom>
              <a:blipFill>
                <a:blip r:embed="rId2"/>
                <a:stretch>
                  <a:fillRect l="-1007" t="-4630" b="-925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D7BCF99B-ED53-0A4E-A893-CF562CB6550E}"/>
                  </a:ext>
                </a:extLst>
              </p:cNvPr>
              <p:cNvSpPr txBox="1">
                <a:spLocks/>
              </p:cNvSpPr>
              <p:nvPr/>
            </p:nvSpPr>
            <p:spPr>
              <a:xfrm>
                <a:off x="161764" y="1988840"/>
                <a:ext cx="8820472"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So, we have found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/2</m:t>
                    </m:r>
                  </m:oMath>
                </a14:m>
                <a:r>
                  <a:rPr lang="en-US" sz="2400" dirty="0">
                    <a:ea typeface="Myriad Pro" charset="0"/>
                    <a:cs typeface="Myriad Pro" charset="0"/>
                  </a:rPr>
                  <a:t>. That’s all?</a:t>
                </a:r>
              </a:p>
            </p:txBody>
          </p:sp>
        </mc:Choice>
        <mc:Fallback>
          <p:sp>
            <p:nvSpPr>
              <p:cNvPr id="7" name="Содержимое 2">
                <a:extLst>
                  <a:ext uri="{FF2B5EF4-FFF2-40B4-BE49-F238E27FC236}">
                    <a16:creationId xmlns:a16="http://schemas.microsoft.com/office/drawing/2014/main" id="{D7BCF99B-ED53-0A4E-A893-CF562CB6550E}"/>
                  </a:ext>
                </a:extLst>
              </p:cNvPr>
              <p:cNvSpPr txBox="1">
                <a:spLocks noRot="1" noChangeAspect="1" noMove="1" noResize="1" noEditPoints="1" noAdjustHandles="1" noChangeArrowheads="1" noChangeShapeType="1" noTextEdit="1"/>
              </p:cNvSpPr>
              <p:nvPr/>
            </p:nvSpPr>
            <p:spPr>
              <a:xfrm>
                <a:off x="161764" y="1988840"/>
                <a:ext cx="8820472" cy="432048"/>
              </a:xfrm>
              <a:prstGeom prst="rect">
                <a:avLst/>
              </a:prstGeom>
              <a:blipFill>
                <a:blip r:embed="rId3"/>
                <a:stretch>
                  <a:fillRect l="-1007" t="-14286" b="-3142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1" name="Содержимое 2">
                <a:extLst>
                  <a:ext uri="{FF2B5EF4-FFF2-40B4-BE49-F238E27FC236}">
                    <a16:creationId xmlns:a16="http://schemas.microsoft.com/office/drawing/2014/main" id="{63E88F71-4C1F-8046-AE1D-51124EFE1B09}"/>
                  </a:ext>
                </a:extLst>
              </p:cNvPr>
              <p:cNvSpPr txBox="1">
                <a:spLocks/>
              </p:cNvSpPr>
              <p:nvPr/>
            </p:nvSpPr>
            <p:spPr>
              <a:xfrm>
                <a:off x="161764" y="2427760"/>
                <a:ext cx="8820472" cy="918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Obviously, we can add any possible constant to the answer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3</m:t>
                          </m:r>
                        </m:sup>
                      </m:sSup>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/2+</m:t>
                      </m:r>
                      <m:r>
                        <a:rPr lang="en-US" sz="2400" b="0" i="1" smtClean="0">
                          <a:ea typeface="Myriad Pro" charset="0"/>
                          <a:cs typeface="Myriad Pro" charset="0"/>
                        </a:rPr>
                        <m:t>𝐶</m:t>
                      </m:r>
                    </m:oMath>
                  </m:oMathPara>
                </a14:m>
                <a:endParaRPr lang="en-US" sz="2400" dirty="0">
                  <a:ea typeface="Myriad Pro" charset="0"/>
                  <a:cs typeface="Myriad Pro" charset="0"/>
                </a:endParaRPr>
              </a:p>
            </p:txBody>
          </p:sp>
        </mc:Choice>
        <mc:Fallback>
          <p:sp>
            <p:nvSpPr>
              <p:cNvPr id="11" name="Содержимое 2">
                <a:extLst>
                  <a:ext uri="{FF2B5EF4-FFF2-40B4-BE49-F238E27FC236}">
                    <a16:creationId xmlns:a16="http://schemas.microsoft.com/office/drawing/2014/main" id="{63E88F71-4C1F-8046-AE1D-51124EFE1B09}"/>
                  </a:ext>
                </a:extLst>
              </p:cNvPr>
              <p:cNvSpPr txBox="1">
                <a:spLocks noRot="1" noChangeAspect="1" noMove="1" noResize="1" noEditPoints="1" noAdjustHandles="1" noChangeArrowheads="1" noChangeShapeType="1" noTextEdit="1"/>
              </p:cNvSpPr>
              <p:nvPr/>
            </p:nvSpPr>
            <p:spPr>
              <a:xfrm>
                <a:off x="161764" y="2427760"/>
                <a:ext cx="8820472" cy="918296"/>
              </a:xfrm>
              <a:prstGeom prst="rect">
                <a:avLst/>
              </a:prstGeom>
              <a:blipFill>
                <a:blip r:embed="rId4"/>
                <a:stretch>
                  <a:fillRect l="-1007" t="-5479" b="-547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Содержимое 2">
                <a:extLst>
                  <a:ext uri="{FF2B5EF4-FFF2-40B4-BE49-F238E27FC236}">
                    <a16:creationId xmlns:a16="http://schemas.microsoft.com/office/drawing/2014/main" id="{DC1C66DE-CB12-5F4C-9200-D7DDDE9AE51E}"/>
                  </a:ext>
                </a:extLst>
              </p:cNvPr>
              <p:cNvSpPr txBox="1">
                <a:spLocks/>
              </p:cNvSpPr>
              <p:nvPr/>
            </p:nvSpPr>
            <p:spPr>
              <a:xfrm>
                <a:off x="161764" y="3352928"/>
                <a:ext cx="8820472" cy="918296"/>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Assume the function </a:t>
                </a:r>
                <a14:m>
                  <m:oMath xmlns:m="http://schemas.openxmlformats.org/officeDocument/2006/math">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given. Function </a:t>
                </a:r>
                <a14:m>
                  <m:oMath xmlns:m="http://schemas.openxmlformats.org/officeDocument/2006/math">
                    <m:r>
                      <a:rPr lang="en-US" sz="2400" b="0" i="1" smtClean="0">
                        <a:ea typeface="Myriad Pro" charset="0"/>
                        <a:cs typeface="Myriad Pro" charset="0"/>
                      </a:rPr>
                      <m:t>𝐹</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 is called an </a:t>
                </a:r>
                <a:r>
                  <a:rPr lang="en-US" sz="2400" dirty="0">
                    <a:solidFill>
                      <a:srgbClr val="C00000"/>
                    </a:solidFill>
                    <a:ea typeface="Myriad Pro" charset="0"/>
                    <a:cs typeface="Myriad Pro" charset="0"/>
                  </a:rPr>
                  <a:t>antiderivative</a:t>
                </a:r>
                <a:r>
                  <a:rPr lang="en-US" sz="2400" dirty="0">
                    <a:ea typeface="Myriad Pro" charset="0"/>
                    <a:cs typeface="Myriad Pro" charset="0"/>
                  </a:rPr>
                  <a:t> of </a:t>
                </a:r>
                <a14:m>
                  <m:oMath xmlns:m="http://schemas.openxmlformats.org/officeDocument/2006/math">
                    <m:r>
                      <a:rPr lang="en-US" sz="2400" i="1">
                        <a:ea typeface="Myriad Pro" charset="0"/>
                        <a:cs typeface="Myriad Pro" charset="0"/>
                      </a:rPr>
                      <m:t>𝑓</m:t>
                    </m:r>
                    <m:r>
                      <a:rPr lang="en-US" sz="2400" i="1">
                        <a:ea typeface="Myriad Pro" charset="0"/>
                        <a:cs typeface="Myriad Pro" charset="0"/>
                      </a:rPr>
                      <m:t>(</m:t>
                    </m:r>
                    <m:r>
                      <a:rPr lang="en-US" sz="2400" i="1">
                        <a:ea typeface="Myriad Pro" charset="0"/>
                        <a:cs typeface="Myriad Pro" charset="0"/>
                      </a:rPr>
                      <m:t>𝑥</m:t>
                    </m:r>
                    <m:r>
                      <a:rPr lang="en-US" sz="2400" i="1">
                        <a:ea typeface="Myriad Pro" charset="0"/>
                        <a:cs typeface="Myriad Pro" charset="0"/>
                      </a:rPr>
                      <m:t>)</m:t>
                    </m:r>
                  </m:oMath>
                </a14:m>
                <a:r>
                  <a:rPr lang="en-US" sz="2400" dirty="0">
                    <a:ea typeface="Myriad Pro" charset="0"/>
                    <a:cs typeface="Myriad Pro" charset="0"/>
                  </a:rPr>
                  <a:t>, if </a:t>
                </a:r>
                <a14:m>
                  <m:oMath xmlns:m="http://schemas.openxmlformats.org/officeDocument/2006/math">
                    <m:sSup>
                      <m:sSupPr>
                        <m:ctrlPr>
                          <a:rPr lang="en-US" sz="2400" b="0" i="1" smtClean="0">
                            <a:ea typeface="Myriad Pro" charset="0"/>
                            <a:cs typeface="Myriad Pro" charset="0"/>
                          </a:rPr>
                        </m:ctrlPr>
                      </m:sSupPr>
                      <m:e>
                        <m:r>
                          <a:rPr lang="en-US" sz="2400" b="0" i="1" smtClean="0">
                            <a:ea typeface="Myriad Pro" charset="0"/>
                            <a:cs typeface="Myriad Pro" charset="0"/>
                          </a:rPr>
                          <m:t>𝐹</m:t>
                        </m:r>
                      </m:e>
                      <m:sup>
                        <m:r>
                          <a:rPr lang="en-US" sz="2400" b="0" i="1" smtClean="0">
                            <a:ea typeface="Myriad Pro" charset="0"/>
                            <a:cs typeface="Myriad Pro" charset="0"/>
                          </a:rPr>
                          <m:t>′</m:t>
                        </m:r>
                      </m:sup>
                    </m:sSup>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oMath>
                </a14:m>
                <a:r>
                  <a:rPr lang="en-US" sz="2400" dirty="0">
                    <a:ea typeface="Myriad Pro" charset="0"/>
                    <a:cs typeface="Myriad Pro" charset="0"/>
                  </a:rPr>
                  <a:t>.</a:t>
                </a:r>
              </a:p>
            </p:txBody>
          </p:sp>
        </mc:Choice>
        <mc:Fallback>
          <p:sp>
            <p:nvSpPr>
              <p:cNvPr id="12" name="Содержимое 2">
                <a:extLst>
                  <a:ext uri="{FF2B5EF4-FFF2-40B4-BE49-F238E27FC236}">
                    <a16:creationId xmlns:a16="http://schemas.microsoft.com/office/drawing/2014/main" id="{DC1C66DE-CB12-5F4C-9200-D7DDDE9AE51E}"/>
                  </a:ext>
                </a:extLst>
              </p:cNvPr>
              <p:cNvSpPr txBox="1">
                <a:spLocks noRot="1" noChangeAspect="1" noMove="1" noResize="1" noEditPoints="1" noAdjustHandles="1" noChangeArrowheads="1" noChangeShapeType="1" noTextEdit="1"/>
              </p:cNvSpPr>
              <p:nvPr/>
            </p:nvSpPr>
            <p:spPr>
              <a:xfrm>
                <a:off x="161764" y="3352928"/>
                <a:ext cx="8820472" cy="918296"/>
              </a:xfrm>
              <a:prstGeom prst="rect">
                <a:avLst/>
              </a:prstGeom>
              <a:blipFill>
                <a:blip r:embed="rId5"/>
                <a:stretch>
                  <a:fillRect l="-1006" t="-6849"/>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3" name="Содержимое 2">
                <a:extLst>
                  <a:ext uri="{FF2B5EF4-FFF2-40B4-BE49-F238E27FC236}">
                    <a16:creationId xmlns:a16="http://schemas.microsoft.com/office/drawing/2014/main" id="{DC0F0424-F23D-EB44-AED2-B38C4A46E5C4}"/>
                  </a:ext>
                </a:extLst>
              </p:cNvPr>
              <p:cNvSpPr txBox="1">
                <a:spLocks/>
              </p:cNvSpPr>
              <p:nvPr/>
            </p:nvSpPr>
            <p:spPr>
              <a:xfrm>
                <a:off x="161764" y="4437112"/>
                <a:ext cx="8820472" cy="165618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possible antiderivatives for given </a:t>
                </a:r>
                <a14:m>
                  <m:oMath xmlns:m="http://schemas.openxmlformats.org/officeDocument/2006/math">
                    <m:r>
                      <a:rPr lang="en-US" sz="2400" i="1">
                        <a:ea typeface="Myriad Pro" charset="0"/>
                        <a:cs typeface="Myriad Pro" charset="0"/>
                      </a:rPr>
                      <m:t>𝑓</m:t>
                    </m:r>
                    <m:r>
                      <a:rPr lang="en-US" sz="2400" i="1">
                        <a:ea typeface="Myriad Pro" charset="0"/>
                        <a:cs typeface="Myriad Pro" charset="0"/>
                      </a:rPr>
                      <m:t>(</m:t>
                    </m:r>
                    <m:r>
                      <a:rPr lang="en-US" sz="2400" i="1">
                        <a:ea typeface="Myriad Pro" charset="0"/>
                        <a:cs typeface="Myriad Pro" charset="0"/>
                      </a:rPr>
                      <m:t>𝑥</m:t>
                    </m:r>
                    <m:r>
                      <a:rPr lang="en-US" sz="2400" i="1">
                        <a:ea typeface="Myriad Pro" charset="0"/>
                        <a:cs typeface="Myriad Pro" charset="0"/>
                      </a:rPr>
                      <m:t>)</m:t>
                    </m:r>
                  </m:oMath>
                </a14:m>
                <a:r>
                  <a:rPr lang="en-US" sz="2400" dirty="0">
                    <a:ea typeface="Myriad Pro" charset="0"/>
                    <a:cs typeface="Myriad Pro" charset="0"/>
                  </a:rPr>
                  <a:t> is called and </a:t>
                </a:r>
                <a:r>
                  <a:rPr lang="en-US" sz="2400" dirty="0">
                    <a:solidFill>
                      <a:srgbClr val="C00000"/>
                    </a:solidFill>
                    <a:ea typeface="Myriad Pro" charset="0"/>
                    <a:cs typeface="Myriad Pro" charset="0"/>
                  </a:rPr>
                  <a:t>indefinite integral </a:t>
                </a:r>
                <a:r>
                  <a:rPr lang="en-US" sz="2400" dirty="0">
                    <a:ea typeface="Myriad Pro" charset="0"/>
                    <a:cs typeface="Myriad Pro" charset="0"/>
                  </a:rPr>
                  <a:t>and can be described as all possible vertical shifts of any antiderivative</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𝑓</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𝑑𝑥</m:t>
                      </m:r>
                      <m:r>
                        <a:rPr lang="en-US" sz="2400" b="0" i="1" smtClean="0">
                          <a:ea typeface="Myriad Pro" charset="0"/>
                          <a:cs typeface="Myriad Pro" charset="0"/>
                        </a:rPr>
                        <m:t>=</m:t>
                      </m:r>
                      <m:r>
                        <a:rPr lang="en-US" sz="2400" b="0" i="1" smtClean="0">
                          <a:ea typeface="Myriad Pro" charset="0"/>
                          <a:cs typeface="Myriad Pro" charset="0"/>
                        </a:rPr>
                        <m:t>𝐹</m:t>
                      </m:r>
                      <m:d>
                        <m:dPr>
                          <m:ctrlPr>
                            <a:rPr lang="en-US" sz="2400" b="0" i="1" smtClean="0">
                              <a:ea typeface="Myriad Pro" charset="0"/>
                              <a:cs typeface="Myriad Pro" charset="0"/>
                            </a:rPr>
                          </m:ctrlPr>
                        </m:dPr>
                        <m:e>
                          <m:r>
                            <a:rPr lang="en-US" sz="2400" b="0" i="1" smtClean="0">
                              <a:ea typeface="Myriad Pro" charset="0"/>
                              <a:cs typeface="Myriad Pro" charset="0"/>
                            </a:rPr>
                            <m:t>𝑥</m:t>
                          </m:r>
                        </m:e>
                      </m:d>
                      <m:r>
                        <a:rPr lang="en-US" sz="2400" b="0" i="1" smtClean="0">
                          <a:ea typeface="Myriad Pro" charset="0"/>
                          <a:cs typeface="Myriad Pro" charset="0"/>
                        </a:rPr>
                        <m:t>+</m:t>
                      </m:r>
                      <m:r>
                        <a:rPr lang="en-US" sz="2400" b="0" i="1" smtClean="0">
                          <a:ea typeface="Myriad Pro" charset="0"/>
                          <a:cs typeface="Myriad Pro" charset="0"/>
                        </a:rPr>
                        <m:t>𝐶</m:t>
                      </m:r>
                    </m:oMath>
                  </m:oMathPara>
                </a14:m>
                <a:endParaRPr lang="en-US" sz="2400" dirty="0">
                  <a:ea typeface="Myriad Pro" charset="0"/>
                  <a:cs typeface="Myriad Pro" charset="0"/>
                </a:endParaRPr>
              </a:p>
            </p:txBody>
          </p:sp>
        </mc:Choice>
        <mc:Fallback>
          <p:sp>
            <p:nvSpPr>
              <p:cNvPr id="13" name="Содержимое 2">
                <a:extLst>
                  <a:ext uri="{FF2B5EF4-FFF2-40B4-BE49-F238E27FC236}">
                    <a16:creationId xmlns:a16="http://schemas.microsoft.com/office/drawing/2014/main" id="{DC0F0424-F23D-EB44-AED2-B38C4A46E5C4}"/>
                  </a:ext>
                </a:extLst>
              </p:cNvPr>
              <p:cNvSpPr txBox="1">
                <a:spLocks noRot="1" noChangeAspect="1" noMove="1" noResize="1" noEditPoints="1" noAdjustHandles="1" noChangeArrowheads="1" noChangeShapeType="1" noTextEdit="1"/>
              </p:cNvSpPr>
              <p:nvPr/>
            </p:nvSpPr>
            <p:spPr>
              <a:xfrm>
                <a:off x="161764" y="4437112"/>
                <a:ext cx="8820472" cy="1656184"/>
              </a:xfrm>
              <a:prstGeom prst="rect">
                <a:avLst/>
              </a:prstGeom>
              <a:blipFill>
                <a:blip r:embed="rId6"/>
                <a:stretch>
                  <a:fillRect l="-1006" t="-3008" b="-752"/>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11339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table of integrals</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3834172" cy="3733480"/>
              </a:xfrm>
              <a:prstGeom prst="rect">
                <a:avLst/>
              </a:prstGeom>
              <a:ln>
                <a:solidFill>
                  <a:schemeClr val="accent1"/>
                </a:solidFill>
              </a:ln>
            </p:spPr>
            <p:txBody>
              <a:bodyPr vert="horz" lIns="91440" tIns="45720" rIns="91440" bIns="45720"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spcBef>
                    <a:spcPts val="0"/>
                  </a:spcBef>
                  <a:spcAft>
                    <a:spcPts val="900"/>
                  </a:spcAft>
                </a:pPr>
                <a14:m>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𝐶</m:t>
                            </m:r>
                          </m:e>
                        </m:d>
                      </m:e>
                      <m:sup>
                        <m:r>
                          <a:rPr lang="en-US" sz="2400" b="0" i="1" smtClean="0">
                            <a:ea typeface="Myriad Pro" charset="0"/>
                            <a:cs typeface="Myriad Pro" charset="0"/>
                          </a:rPr>
                          <m:t>′</m:t>
                        </m:r>
                      </m:sup>
                    </m:sSup>
                    <m:r>
                      <a:rPr lang="en-US" sz="2400" b="0" i="1" smtClean="0">
                        <a:ea typeface="Myriad Pro" charset="0"/>
                        <a:cs typeface="Myriad Pro" charset="0"/>
                      </a:rPr>
                      <m:t>=0</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𝑥</m:t>
                            </m:r>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1</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sup>
                            </m:sSup>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𝑛</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r>
                          <a:rPr lang="en-US" sz="2400" b="0" i="1" smtClean="0">
                            <a:ea typeface="Myriad Pro" charset="0"/>
                            <a:cs typeface="Myriad Pro" charset="0"/>
                          </a:rPr>
                          <m:t>−1</m:t>
                        </m:r>
                      </m:sup>
                    </m:sSup>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e>
                        </m:d>
                      </m:e>
                      <m:sup>
                        <m:r>
                          <a:rPr lang="en-US" sz="2400" i="1">
                            <a:ea typeface="Myriad Pro" charset="0"/>
                            <a:cs typeface="Myriad Pro" charset="0"/>
                          </a:rPr>
                          <m:t>′</m:t>
                        </m:r>
                      </m:sup>
                    </m:sSup>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sin</m:t>
                                </m:r>
                              </m:fName>
                              <m:e>
                                <m:r>
                                  <a:rPr lang="en-US" sz="2400" b="0" i="1" smtClean="0">
                                    <a:ea typeface="Myriad Pro" charset="0"/>
                                    <a:cs typeface="Myriad Pro" charset="0"/>
                                  </a:rPr>
                                  <m:t>𝑥</m:t>
                                </m:r>
                              </m:e>
                            </m:func>
                          </m:e>
                        </m:d>
                      </m:e>
                      <m:sup>
                        <m:r>
                          <a:rPr lang="en-US" sz="2400" i="1">
                            <a:ea typeface="Myriad Pro" charset="0"/>
                            <a:cs typeface="Myriad Pro" charset="0"/>
                          </a:rPr>
                          <m:t>′</m:t>
                        </m:r>
                      </m:sup>
                    </m:sSup>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cos</m:t>
                        </m:r>
                      </m:fName>
                      <m:e>
                        <m:r>
                          <a:rPr lang="en-US" sz="2400" b="0" i="1" smtClean="0">
                            <a:ea typeface="Myriad Pro" charset="0"/>
                            <a:cs typeface="Myriad Pro" charset="0"/>
                          </a:rPr>
                          <m:t>𝑥</m:t>
                        </m:r>
                      </m:e>
                    </m:func>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arctan</m:t>
                                </m:r>
                              </m:fName>
                              <m:e>
                                <m:r>
                                  <a:rPr lang="en-US" sz="2400" b="0" i="1" smtClean="0">
                                    <a:ea typeface="Myriad Pro" charset="0"/>
                                    <a:cs typeface="Myriad Pro" charset="0"/>
                                  </a:rPr>
                                  <m:t>𝑥</m:t>
                                </m:r>
                              </m:e>
                            </m:func>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1/(1+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𝑔</m:t>
                            </m:r>
                          </m:e>
                        </m:d>
                      </m:e>
                      <m:sup>
                        <m:r>
                          <a:rPr lang="en-US" sz="2400" i="1">
                            <a:ea typeface="Myriad Pro" charset="0"/>
                            <a:cs typeface="Myriad Pro" charset="0"/>
                          </a:rPr>
                          <m:t>′</m:t>
                        </m:r>
                      </m:sup>
                    </m:sSup>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𝑔</m:t>
                    </m:r>
                    <m:r>
                      <a:rPr lang="en-US" sz="2400" b="0" i="1" smtClean="0">
                        <a:ea typeface="Myriad Pro" charset="0"/>
                        <a:cs typeface="Myriad Pro" charset="0"/>
                      </a:rPr>
                      <m:t>′</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𝐾</m:t>
                            </m:r>
                            <m:r>
                              <a:rPr lang="en-US" sz="2400" b="0" i="1" smtClean="0">
                                <a:ea typeface="Myriad Pro" charset="0"/>
                                <a:cs typeface="Myriad Pro" charset="0"/>
                              </a:rPr>
                              <m:t>𝑓</m:t>
                            </m:r>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𝐾𝑓</m:t>
                    </m:r>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3834172" cy="3733480"/>
              </a:xfrm>
              <a:prstGeom prst="rect">
                <a:avLst/>
              </a:prstGeom>
              <a:blipFill>
                <a:blip r:embed="rId2"/>
                <a:stretch>
                  <a:fillRect l="-1974" t="-1351"/>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5033D789-FC04-3A45-BFFE-5F18FF28FD0C}"/>
                  </a:ext>
                </a:extLst>
              </p:cNvPr>
              <p:cNvSpPr txBox="1">
                <a:spLocks/>
              </p:cNvSpPr>
              <p:nvPr/>
            </p:nvSpPr>
            <p:spPr>
              <a:xfrm>
                <a:off x="4572000" y="620688"/>
                <a:ext cx="4410236" cy="3744416"/>
              </a:xfrm>
              <a:prstGeom prst="rect">
                <a:avLst/>
              </a:prstGeom>
              <a:ln>
                <a:solidFill>
                  <a:schemeClr val="accent1"/>
                </a:solidFill>
              </a:ln>
            </p:spPr>
            <p:txBody>
              <a:bodyPr vert="horz" lIns="91440" tIns="45720" rIns="91440" bIns="45720"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∫0</m:t>
                    </m:r>
                    <m:r>
                      <a:rPr lang="en-US" sz="2400" b="0" i="1" smtClean="0">
                        <a:ea typeface="Myriad Pro" charset="0"/>
                        <a:cs typeface="Myriad Pro" charset="0"/>
                      </a:rPr>
                      <m:t>𝑑𝑥</m:t>
                    </m:r>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∫1</m:t>
                    </m:r>
                    <m:r>
                      <a:rPr lang="en-US" sz="2400" b="0" i="1" smtClean="0">
                        <a:ea typeface="Myriad Pro" charset="0"/>
                        <a:cs typeface="Myriad Pro" charset="0"/>
                      </a:rPr>
                      <m:t>𝑑𝑥</m:t>
                    </m:r>
                    <m:r>
                      <a:rPr lang="en-US" sz="2400" i="1">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𝐶</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sup>
                    </m:sSup>
                    <m:r>
                      <a:rPr lang="en-US" sz="2400" b="0" i="1" smtClean="0">
                        <a:ea typeface="Myriad Pro" charset="0"/>
                        <a:cs typeface="Myriad Pro" charset="0"/>
                      </a:rPr>
                      <m:t>𝑑𝑥</m:t>
                    </m:r>
                    <m:r>
                      <a:rPr lang="en-US" sz="2400" i="1">
                        <a:ea typeface="Myriad Pro" charset="0"/>
                        <a:cs typeface="Myriad Pro" charset="0"/>
                      </a:rPr>
                      <m:t>=</m:t>
                    </m:r>
                    <m:f>
                      <m:fPr>
                        <m:ctrlPr>
                          <a:rPr lang="en-US" sz="2400" b="0" i="1" smtClean="0">
                            <a:ea typeface="Myriad Pro" charset="0"/>
                            <a:cs typeface="Myriad Pro" charset="0"/>
                          </a:rPr>
                        </m:ctrlPr>
                      </m:fPr>
                      <m:num>
                        <m:r>
                          <a:rPr lang="en-US" sz="2400" b="0" i="1" smtClean="0">
                            <a:ea typeface="Myriad Pro" charset="0"/>
                            <a:cs typeface="Myriad Pro" charset="0"/>
                          </a:rPr>
                          <m:t>1</m:t>
                        </m:r>
                      </m:num>
                      <m:den>
                        <m:r>
                          <a:rPr lang="en-US" sz="2400" b="0" i="1" smtClean="0">
                            <a:ea typeface="Myriad Pro" charset="0"/>
                            <a:cs typeface="Myriad Pro" charset="0"/>
                          </a:rPr>
                          <m:t>𝑛</m:t>
                        </m:r>
                        <m:r>
                          <a:rPr lang="en-US" sz="2400" b="0" i="1" smtClean="0">
                            <a:ea typeface="Myriad Pro" charset="0"/>
                            <a:cs typeface="Myriad Pro" charset="0"/>
                          </a:rPr>
                          <m:t>+1</m:t>
                        </m:r>
                      </m:den>
                    </m:f>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r>
                          <a:rPr lang="en-US" sz="2400" b="0" i="1" smtClean="0">
                            <a:ea typeface="Myriad Pro" charset="0"/>
                            <a:cs typeface="Myriad Pro" charset="0"/>
                          </a:rPr>
                          <m:t>+1</m:t>
                        </m:r>
                      </m:sup>
                    </m:sSup>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r>
                      <a:rPr lang="en-US" sz="2400" b="0" i="1" smtClean="0">
                        <a:ea typeface="Myriad Pro" charset="0"/>
                        <a:cs typeface="Myriad Pro" charset="0"/>
                      </a:rPr>
                      <m:t>𝑑𝑥</m:t>
                    </m:r>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nary>
                      <m:naryPr>
                        <m:subHide m:val="on"/>
                        <m:supHide m:val="on"/>
                        <m:ctrlPr>
                          <a:rPr lang="en-US" sz="2400" b="0" i="1" smtClean="0"/>
                        </m:ctrlPr>
                      </m:naryPr>
                      <m:sub/>
                      <m:sup/>
                      <m:e>
                        <m:func>
                          <m:funcPr>
                            <m:ctrlPr>
                              <a:rPr lang="en-US" sz="2400" b="0" i="1" smtClean="0"/>
                            </m:ctrlPr>
                          </m:funcPr>
                          <m:fName>
                            <m:r>
                              <m:rPr>
                                <m:sty m:val="p"/>
                              </m:rPr>
                              <a:rPr lang="en-US" sz="2400" b="0" i="0" smtClean="0"/>
                              <m:t>cos</m:t>
                            </m:r>
                          </m:fName>
                          <m:e>
                            <m:r>
                              <a:rPr lang="en-US" sz="2400" b="0" i="1" smtClean="0"/>
                              <m:t>𝑥</m:t>
                            </m:r>
                            <m:r>
                              <a:rPr lang="en-US" sz="2400" b="0" i="1" smtClean="0"/>
                              <m:t> </m:t>
                            </m:r>
                            <m:r>
                              <a:rPr lang="en-US" sz="2400" b="0" i="1" smtClean="0"/>
                              <m:t>𝑑𝑥</m:t>
                            </m:r>
                            <m:r>
                              <a:rPr lang="en-US" sz="2400" b="0" i="1" smtClean="0"/>
                              <m:t>=</m:t>
                            </m:r>
                            <m:func>
                              <m:funcPr>
                                <m:ctrlPr>
                                  <a:rPr lang="en-US" sz="2400" b="0" i="1" smtClean="0"/>
                                </m:ctrlPr>
                              </m:funcPr>
                              <m:fName>
                                <m:r>
                                  <m:rPr>
                                    <m:sty m:val="p"/>
                                  </m:rPr>
                                  <a:rPr lang="en-US" sz="2400" b="0" i="0" smtClean="0"/>
                                  <m:t>sin</m:t>
                                </m:r>
                              </m:fName>
                              <m:e>
                                <m:r>
                                  <a:rPr lang="en-US" sz="2400" b="0" i="1" smtClean="0"/>
                                  <m:t>𝑥</m:t>
                                </m:r>
                              </m:e>
                            </m:func>
                            <m:r>
                              <a:rPr lang="en-US" sz="2400" b="0" i="1" smtClean="0"/>
                              <m:t>+</m:t>
                            </m:r>
                            <m:r>
                              <a:rPr lang="en-US" sz="2400" b="0" i="1" smtClean="0"/>
                              <m:t>𝐶</m:t>
                            </m:r>
                          </m:e>
                        </m:func>
                      </m:e>
                    </m:nary>
                  </m:oMath>
                </a14:m>
                <a:endParaRPr lang="en-US" sz="2400" i="1"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𝑑𝑥</m:t>
                    </m:r>
                    <m:r>
                      <a:rPr lang="en-US" sz="2400" b="0" i="1" smtClean="0">
                        <a:ea typeface="Myriad Pro" charset="0"/>
                        <a:cs typeface="Myriad Pro" charset="0"/>
                      </a:rPr>
                      <m:t>/(1+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arctan</m:t>
                        </m:r>
                      </m:fName>
                      <m:e>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𝐶</m:t>
                        </m:r>
                      </m:e>
                    </m:func>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d>
                      <m:dPr>
                        <m:ctrlPr>
                          <a:rPr lang="en-US" sz="2400" b="0" i="1" smtClean="0">
                            <a:ea typeface="Myriad Pro" charset="0"/>
                            <a:cs typeface="Myriad Pro" charset="0"/>
                          </a:rPr>
                        </m:ctrlPr>
                      </m:dPr>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𝑔</m:t>
                        </m:r>
                      </m:e>
                    </m:d>
                    <m:r>
                      <a:rPr lang="en-US" sz="2400" b="0" i="1" smtClean="0">
                        <a:ea typeface="Myriad Pro" charset="0"/>
                        <a:cs typeface="Myriad Pro" charset="0"/>
                      </a:rPr>
                      <m:t>𝑑𝑥</m:t>
                    </m:r>
                    <m:r>
                      <a:rPr lang="en-US" sz="2400" i="1">
                        <a:ea typeface="Myriad Pro" charset="0"/>
                        <a:cs typeface="Myriad Pro" charset="0"/>
                      </a:rPr>
                      <m:t>=</m:t>
                    </m:r>
                    <m:r>
                      <a:rPr lang="en-US" sz="2400" b="0" i="1" smtClean="0">
                        <a:ea typeface="Myriad Pro" charset="0"/>
                        <a:cs typeface="Myriad Pro" charset="0"/>
                      </a:rPr>
                      <m:t>∫</m:t>
                    </m:r>
                    <m:r>
                      <a:rPr lang="en-US" sz="2400" b="0" i="1" smtClean="0">
                        <a:ea typeface="Myriad Pro" charset="0"/>
                        <a:cs typeface="Myriad Pro" charset="0"/>
                      </a:rPr>
                      <m:t>𝑓𝑑𝑥</m:t>
                    </m:r>
                    <m:r>
                      <a:rPr lang="en-US" sz="2400" b="0" i="1" smtClean="0">
                        <a:ea typeface="Myriad Pro" charset="0"/>
                        <a:cs typeface="Myriad Pro" charset="0"/>
                      </a:rPr>
                      <m:t>+∫</m:t>
                    </m:r>
                    <m:r>
                      <a:rPr lang="en-US" sz="2400" b="0" i="1" smtClean="0">
                        <a:ea typeface="Myriad Pro" charset="0"/>
                        <a:cs typeface="Myriad Pro" charset="0"/>
                      </a:rPr>
                      <m:t>𝑔𝑑𝑥</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𝐾𝑓𝑑𝑥</m:t>
                    </m:r>
                    <m:r>
                      <a:rPr lang="en-US" sz="2400" b="0" i="1" smtClean="0">
                        <a:ea typeface="Myriad Pro" charset="0"/>
                        <a:cs typeface="Myriad Pro" charset="0"/>
                      </a:rPr>
                      <m:t>=</m:t>
                    </m:r>
                    <m:r>
                      <a:rPr lang="en-US" sz="2400" b="0" i="1" smtClean="0">
                        <a:ea typeface="Myriad Pro" charset="0"/>
                        <a:cs typeface="Myriad Pro" charset="0"/>
                      </a:rPr>
                      <m:t>𝐾</m:t>
                    </m:r>
                    <m:r>
                      <a:rPr lang="en-US" sz="2400" b="0" i="1" smtClean="0">
                        <a:ea typeface="Myriad Pro" charset="0"/>
                        <a:cs typeface="Myriad Pro" charset="0"/>
                      </a:rPr>
                      <m:t>∫</m:t>
                    </m:r>
                    <m:r>
                      <a:rPr lang="en-US" sz="2400" b="0" i="1" smtClean="0">
                        <a:ea typeface="Myriad Pro" charset="0"/>
                        <a:cs typeface="Myriad Pro" charset="0"/>
                      </a:rPr>
                      <m:t>𝑓𝑑𝑥</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5033D789-FC04-3A45-BFFE-5F18FF28FD0C}"/>
                  </a:ext>
                </a:extLst>
              </p:cNvPr>
              <p:cNvSpPr txBox="1">
                <a:spLocks noRot="1" noChangeAspect="1" noMove="1" noResize="1" noEditPoints="1" noAdjustHandles="1" noChangeArrowheads="1" noChangeShapeType="1" noTextEdit="1"/>
              </p:cNvSpPr>
              <p:nvPr/>
            </p:nvSpPr>
            <p:spPr>
              <a:xfrm>
                <a:off x="4572000" y="620688"/>
                <a:ext cx="4410236" cy="3744416"/>
              </a:xfrm>
              <a:prstGeom prst="rect">
                <a:avLst/>
              </a:prstGeom>
              <a:blipFill>
                <a:blip r:embed="rId3"/>
                <a:stretch>
                  <a:fillRect l="-5460" t="-1347"/>
                </a:stretch>
              </a:blipFill>
              <a:ln>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55878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Antiderivative: table of integrals</a:t>
            </a:r>
            <a:endParaRPr lang="ru-RU" sz="3200" b="1" dirty="0">
              <a:solidFill>
                <a:schemeClr val="accent1">
                  <a:lumMod val="75000"/>
                </a:schemeClr>
              </a:solidFill>
              <a:latin typeface="Myriad Pro" pitchFamily="34" charset="0"/>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3834172" cy="3733480"/>
              </a:xfrm>
              <a:prstGeom prst="rect">
                <a:avLst/>
              </a:prstGeom>
              <a:ln>
                <a:solidFill>
                  <a:schemeClr val="accent1"/>
                </a:solidFill>
              </a:ln>
            </p:spPr>
            <p:txBody>
              <a:bodyPr vert="horz" lIns="91440" tIns="45720" rIns="91440" bIns="45720"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spcBef>
                    <a:spcPts val="0"/>
                  </a:spcBef>
                  <a:spcAft>
                    <a:spcPts val="900"/>
                  </a:spcAft>
                </a:pPr>
                <a14:m>
                  <m:oMath xmlns:m="http://schemas.openxmlformats.org/officeDocument/2006/math">
                    <m:sSup>
                      <m:sSupPr>
                        <m:ctrlPr>
                          <a:rPr lang="en-US" sz="2400" b="0" i="1" smtClean="0">
                            <a:ea typeface="Myriad Pro" charset="0"/>
                            <a:cs typeface="Myriad Pro" charset="0"/>
                          </a:rPr>
                        </m:ctrlPr>
                      </m:sSupPr>
                      <m:e>
                        <m:d>
                          <m:dPr>
                            <m:ctrlPr>
                              <a:rPr lang="en-US" sz="2400" b="0" i="1" smtClean="0">
                                <a:ea typeface="Myriad Pro" charset="0"/>
                                <a:cs typeface="Myriad Pro" charset="0"/>
                              </a:rPr>
                            </m:ctrlPr>
                          </m:dPr>
                          <m:e>
                            <m:r>
                              <a:rPr lang="en-US" sz="2400" b="0" i="1" smtClean="0">
                                <a:ea typeface="Myriad Pro" charset="0"/>
                                <a:cs typeface="Myriad Pro" charset="0"/>
                              </a:rPr>
                              <m:t>𝐶</m:t>
                            </m:r>
                          </m:e>
                        </m:d>
                      </m:e>
                      <m:sup>
                        <m:r>
                          <a:rPr lang="en-US" sz="2400" b="0" i="1" smtClean="0">
                            <a:ea typeface="Myriad Pro" charset="0"/>
                            <a:cs typeface="Myriad Pro" charset="0"/>
                          </a:rPr>
                          <m:t>′</m:t>
                        </m:r>
                      </m:sup>
                    </m:sSup>
                    <m:r>
                      <a:rPr lang="en-US" sz="2400" b="0" i="1" smtClean="0">
                        <a:ea typeface="Myriad Pro" charset="0"/>
                        <a:cs typeface="Myriad Pro" charset="0"/>
                      </a:rPr>
                      <m:t>=0</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𝑥</m:t>
                            </m:r>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1</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sup>
                            </m:sSup>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𝑛</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r>
                          <a:rPr lang="en-US" sz="2400" b="0" i="1" smtClean="0">
                            <a:ea typeface="Myriad Pro" charset="0"/>
                            <a:cs typeface="Myriad Pro" charset="0"/>
                          </a:rPr>
                          <m:t>−1</m:t>
                        </m:r>
                      </m:sup>
                    </m:sSup>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e>
                        </m:d>
                      </m:e>
                      <m:sup>
                        <m:r>
                          <a:rPr lang="en-US" sz="2400" i="1">
                            <a:ea typeface="Myriad Pro" charset="0"/>
                            <a:cs typeface="Myriad Pro" charset="0"/>
                          </a:rPr>
                          <m:t>′</m:t>
                        </m:r>
                      </m:sup>
                    </m:sSup>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sin</m:t>
                                </m:r>
                              </m:fName>
                              <m:e>
                                <m:r>
                                  <a:rPr lang="en-US" sz="2400" b="0" i="1" smtClean="0">
                                    <a:ea typeface="Myriad Pro" charset="0"/>
                                    <a:cs typeface="Myriad Pro" charset="0"/>
                                  </a:rPr>
                                  <m:t>𝑥</m:t>
                                </m:r>
                              </m:e>
                            </m:func>
                          </m:e>
                        </m:d>
                      </m:e>
                      <m:sup>
                        <m:r>
                          <a:rPr lang="en-US" sz="2400" i="1">
                            <a:ea typeface="Myriad Pro" charset="0"/>
                            <a:cs typeface="Myriad Pro" charset="0"/>
                          </a:rPr>
                          <m:t>′</m:t>
                        </m:r>
                      </m:sup>
                    </m:sSup>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cos</m:t>
                        </m:r>
                      </m:fName>
                      <m:e>
                        <m:r>
                          <a:rPr lang="en-US" sz="2400" b="0" i="1" smtClean="0">
                            <a:ea typeface="Myriad Pro" charset="0"/>
                            <a:cs typeface="Myriad Pro" charset="0"/>
                          </a:rPr>
                          <m:t>𝑥</m:t>
                        </m:r>
                      </m:e>
                    </m:func>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arctan</m:t>
                                </m:r>
                              </m:fName>
                              <m:e>
                                <m:r>
                                  <a:rPr lang="en-US" sz="2400" b="0" i="1" smtClean="0">
                                    <a:ea typeface="Myriad Pro" charset="0"/>
                                    <a:cs typeface="Myriad Pro" charset="0"/>
                                  </a:rPr>
                                  <m:t>𝑥</m:t>
                                </m:r>
                              </m:e>
                            </m:func>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1/(1+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𝑔</m:t>
                            </m:r>
                          </m:e>
                        </m:d>
                      </m:e>
                      <m:sup>
                        <m:r>
                          <a:rPr lang="en-US" sz="2400" i="1">
                            <a:ea typeface="Myriad Pro" charset="0"/>
                            <a:cs typeface="Myriad Pro" charset="0"/>
                          </a:rPr>
                          <m:t>′</m:t>
                        </m:r>
                      </m:sup>
                    </m:sSup>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𝑓</m:t>
                        </m:r>
                      </m:e>
                      <m:sup>
                        <m:r>
                          <a:rPr lang="en-US" sz="2400" b="0" i="1" smtClean="0">
                            <a:ea typeface="Myriad Pro" charset="0"/>
                            <a:cs typeface="Myriad Pro" charset="0"/>
                          </a:rPr>
                          <m:t>′</m:t>
                        </m:r>
                      </m:sup>
                    </m:sSup>
                    <m:r>
                      <a:rPr lang="en-US" sz="2400" b="0" i="1" smtClean="0">
                        <a:ea typeface="Myriad Pro" charset="0"/>
                        <a:cs typeface="Myriad Pro" charset="0"/>
                      </a:rPr>
                      <m:t>+</m:t>
                    </m:r>
                    <m:r>
                      <a:rPr lang="en-US" sz="2400" b="0" i="1" smtClean="0">
                        <a:ea typeface="Myriad Pro" charset="0"/>
                        <a:cs typeface="Myriad Pro" charset="0"/>
                      </a:rPr>
                      <m:t>𝑔</m:t>
                    </m:r>
                    <m:r>
                      <a:rPr lang="en-US" sz="2400" b="0" i="1" smtClean="0">
                        <a:ea typeface="Myriad Pro" charset="0"/>
                        <a:cs typeface="Myriad Pro" charset="0"/>
                      </a:rPr>
                      <m:t>′</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sSup>
                      <m:sSupPr>
                        <m:ctrlPr>
                          <a:rPr lang="en-US" sz="2400" i="1">
                            <a:ea typeface="Myriad Pro" charset="0"/>
                            <a:cs typeface="Myriad Pro" charset="0"/>
                          </a:rPr>
                        </m:ctrlPr>
                      </m:sSupPr>
                      <m:e>
                        <m:d>
                          <m:dPr>
                            <m:ctrlPr>
                              <a:rPr lang="en-US" sz="2400" i="1">
                                <a:ea typeface="Myriad Pro" charset="0"/>
                                <a:cs typeface="Myriad Pro" charset="0"/>
                              </a:rPr>
                            </m:ctrlPr>
                          </m:dPr>
                          <m:e>
                            <m:r>
                              <a:rPr lang="en-US" sz="2400" b="0" i="1" smtClean="0">
                                <a:ea typeface="Myriad Pro" charset="0"/>
                                <a:cs typeface="Myriad Pro" charset="0"/>
                              </a:rPr>
                              <m:t>𝐾</m:t>
                            </m:r>
                            <m:r>
                              <a:rPr lang="en-US" sz="2400" b="0" i="1" smtClean="0">
                                <a:ea typeface="Myriad Pro" charset="0"/>
                                <a:cs typeface="Myriad Pro" charset="0"/>
                              </a:rPr>
                              <m:t>𝑓</m:t>
                            </m:r>
                          </m:e>
                        </m:d>
                      </m:e>
                      <m:sup>
                        <m:r>
                          <a:rPr lang="en-US" sz="2400" i="1">
                            <a:ea typeface="Myriad Pro" charset="0"/>
                            <a:cs typeface="Myriad Pro" charset="0"/>
                          </a:rPr>
                          <m:t>′</m:t>
                        </m:r>
                      </m:sup>
                    </m:sSup>
                    <m:r>
                      <a:rPr lang="en-US" sz="2400" i="1">
                        <a:ea typeface="Myriad Pro" charset="0"/>
                        <a:cs typeface="Myriad Pro" charset="0"/>
                      </a:rPr>
                      <m:t>=</m:t>
                    </m:r>
                    <m:r>
                      <a:rPr lang="en-US" sz="2400" b="0" i="1" smtClean="0">
                        <a:ea typeface="Myriad Pro" charset="0"/>
                        <a:cs typeface="Myriad Pro" charset="0"/>
                      </a:rPr>
                      <m:t>𝐾𝑓</m:t>
                    </m:r>
                    <m:r>
                      <a:rPr lang="en-US" sz="2400" b="0" i="1" smtClean="0">
                        <a:ea typeface="Myriad Pro" charset="0"/>
                        <a:cs typeface="Myriad Pro" charset="0"/>
                      </a:rPr>
                      <m:t>′</m:t>
                    </m:r>
                  </m:oMath>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3834172" cy="3733480"/>
              </a:xfrm>
              <a:prstGeom prst="rect">
                <a:avLst/>
              </a:prstGeom>
              <a:blipFill>
                <a:blip r:embed="rId2"/>
                <a:stretch>
                  <a:fillRect l="-1974" t="-1351"/>
                </a:stretch>
              </a:blipFill>
              <a:ln>
                <a:solidFill>
                  <a:schemeClr val="accent1"/>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Содержимое 2">
                <a:extLst>
                  <a:ext uri="{FF2B5EF4-FFF2-40B4-BE49-F238E27FC236}">
                    <a16:creationId xmlns:a16="http://schemas.microsoft.com/office/drawing/2014/main" id="{5033D789-FC04-3A45-BFFE-5F18FF28FD0C}"/>
                  </a:ext>
                </a:extLst>
              </p:cNvPr>
              <p:cNvSpPr txBox="1">
                <a:spLocks/>
              </p:cNvSpPr>
              <p:nvPr/>
            </p:nvSpPr>
            <p:spPr>
              <a:xfrm>
                <a:off x="4572000" y="620688"/>
                <a:ext cx="4410236" cy="3744416"/>
              </a:xfrm>
              <a:prstGeom prst="rect">
                <a:avLst/>
              </a:prstGeom>
              <a:ln>
                <a:solidFill>
                  <a:schemeClr val="accent1"/>
                </a:solidFill>
              </a:ln>
            </p:spPr>
            <p:txBody>
              <a:bodyPr vert="horz" lIns="91440" tIns="45720" rIns="91440" bIns="45720" numCol="1"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∫0</m:t>
                    </m:r>
                    <m:r>
                      <a:rPr lang="en-US" sz="2400" b="0" i="1" smtClean="0">
                        <a:ea typeface="Myriad Pro" charset="0"/>
                        <a:cs typeface="Myriad Pro" charset="0"/>
                      </a:rPr>
                      <m:t>𝑑𝑥</m:t>
                    </m:r>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∫1</m:t>
                    </m:r>
                    <m:r>
                      <a:rPr lang="en-US" sz="2400" b="0" i="1" smtClean="0">
                        <a:ea typeface="Myriad Pro" charset="0"/>
                        <a:cs typeface="Myriad Pro" charset="0"/>
                      </a:rPr>
                      <m:t>𝑑𝑥</m:t>
                    </m:r>
                    <m:r>
                      <a:rPr lang="en-US" sz="2400" i="1">
                        <a:ea typeface="Myriad Pro" charset="0"/>
                        <a:cs typeface="Myriad Pro" charset="0"/>
                      </a:rPr>
                      <m:t>=</m:t>
                    </m:r>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𝐶</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sup>
                    </m:sSup>
                    <m:r>
                      <a:rPr lang="en-US" sz="2400" b="0" i="1" smtClean="0">
                        <a:ea typeface="Myriad Pro" charset="0"/>
                        <a:cs typeface="Myriad Pro" charset="0"/>
                      </a:rPr>
                      <m:t>𝑑𝑥</m:t>
                    </m:r>
                    <m:r>
                      <a:rPr lang="en-US" sz="2400" i="1">
                        <a:ea typeface="Myriad Pro" charset="0"/>
                        <a:cs typeface="Myriad Pro" charset="0"/>
                      </a:rPr>
                      <m:t>=</m:t>
                    </m:r>
                    <m:f>
                      <m:fPr>
                        <m:ctrlPr>
                          <a:rPr lang="en-US" sz="2400" b="0" i="1" smtClean="0">
                            <a:ea typeface="Myriad Pro" charset="0"/>
                            <a:cs typeface="Myriad Pro" charset="0"/>
                          </a:rPr>
                        </m:ctrlPr>
                      </m:fPr>
                      <m:num>
                        <m:r>
                          <a:rPr lang="en-US" sz="2400" b="0" i="1" smtClean="0">
                            <a:ea typeface="Myriad Pro" charset="0"/>
                            <a:cs typeface="Myriad Pro" charset="0"/>
                          </a:rPr>
                          <m:t>1</m:t>
                        </m:r>
                      </m:num>
                      <m:den>
                        <m:r>
                          <a:rPr lang="en-US" sz="2400" b="0" i="1" smtClean="0">
                            <a:ea typeface="Myriad Pro" charset="0"/>
                            <a:cs typeface="Myriad Pro" charset="0"/>
                          </a:rPr>
                          <m:t>𝑛</m:t>
                        </m:r>
                        <m:r>
                          <a:rPr lang="en-US" sz="2400" b="0" i="1" smtClean="0">
                            <a:ea typeface="Myriad Pro" charset="0"/>
                            <a:cs typeface="Myriad Pro" charset="0"/>
                          </a:rPr>
                          <m:t>+1</m:t>
                        </m:r>
                      </m:den>
                    </m:f>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𝑛</m:t>
                        </m:r>
                        <m:r>
                          <a:rPr lang="en-US" sz="2400" b="0" i="1" smtClean="0">
                            <a:ea typeface="Myriad Pro" charset="0"/>
                            <a:cs typeface="Myriad Pro" charset="0"/>
                          </a:rPr>
                          <m:t>+1</m:t>
                        </m:r>
                      </m:sup>
                    </m:sSup>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r>
                      <a:rPr lang="en-US" sz="2400" b="0" i="1" smtClean="0">
                        <a:ea typeface="Myriad Pro" charset="0"/>
                        <a:cs typeface="Myriad Pro" charset="0"/>
                      </a:rPr>
                      <m:t>𝑑𝑥</m:t>
                    </m:r>
                    <m:r>
                      <a:rPr lang="en-US" sz="2400" i="1">
                        <a:ea typeface="Myriad Pro" charset="0"/>
                        <a:cs typeface="Myriad Pro" charset="0"/>
                      </a:rPr>
                      <m:t>=</m:t>
                    </m:r>
                    <m:sSup>
                      <m:sSupPr>
                        <m:ctrlPr>
                          <a:rPr lang="en-US" sz="2400" b="0" i="1" smtClean="0">
                            <a:ea typeface="Myriad Pro" charset="0"/>
                            <a:cs typeface="Myriad Pro" charset="0"/>
                          </a:rPr>
                        </m:ctrlPr>
                      </m:sSupPr>
                      <m:e>
                        <m:r>
                          <a:rPr lang="en-US" sz="2400" b="0" i="1" smtClean="0">
                            <a:ea typeface="Myriad Pro" charset="0"/>
                            <a:cs typeface="Myriad Pro" charset="0"/>
                          </a:rPr>
                          <m:t>𝑒</m:t>
                        </m:r>
                      </m:e>
                      <m:sup>
                        <m:r>
                          <a:rPr lang="en-US" sz="2400" b="0" i="1" smtClean="0">
                            <a:ea typeface="Myriad Pro" charset="0"/>
                            <a:cs typeface="Myriad Pro" charset="0"/>
                          </a:rPr>
                          <m:t>𝑥</m:t>
                        </m:r>
                      </m:sup>
                    </m:sSup>
                    <m:r>
                      <a:rPr lang="en-US" sz="2400" b="0" i="1" smtClean="0">
                        <a:ea typeface="Myriad Pro" charset="0"/>
                        <a:cs typeface="Myriad Pro" charset="0"/>
                      </a:rPr>
                      <m:t>+</m:t>
                    </m:r>
                    <m:r>
                      <a:rPr lang="en-US" sz="2400" b="0" i="1" smtClean="0">
                        <a:ea typeface="Myriad Pro" charset="0"/>
                        <a:cs typeface="Myriad Pro" charset="0"/>
                      </a:rPr>
                      <m:t>𝐶</m:t>
                    </m:r>
                  </m:oMath>
                </a14:m>
                <a:endParaRPr lang="en-US" sz="2400" b="0" dirty="0">
                  <a:ea typeface="Myriad Pro" charset="0"/>
                  <a:cs typeface="Myriad Pro" charset="0"/>
                </a:endParaRPr>
              </a:p>
              <a:p>
                <a:pPr>
                  <a:lnSpc>
                    <a:spcPts val="2700"/>
                  </a:lnSpc>
                  <a:spcBef>
                    <a:spcPts val="0"/>
                  </a:spcBef>
                  <a:spcAft>
                    <a:spcPts val="900"/>
                  </a:spcAft>
                </a:pPr>
                <a14:m>
                  <m:oMath xmlns:m="http://schemas.openxmlformats.org/officeDocument/2006/math">
                    <m:nary>
                      <m:naryPr>
                        <m:subHide m:val="on"/>
                        <m:supHide m:val="on"/>
                        <m:ctrlPr>
                          <a:rPr lang="en-US" sz="2400" b="0" i="1" smtClean="0"/>
                        </m:ctrlPr>
                      </m:naryPr>
                      <m:sub/>
                      <m:sup/>
                      <m:e>
                        <m:func>
                          <m:funcPr>
                            <m:ctrlPr>
                              <a:rPr lang="en-US" sz="2400" b="0" i="1" smtClean="0"/>
                            </m:ctrlPr>
                          </m:funcPr>
                          <m:fName>
                            <m:r>
                              <m:rPr>
                                <m:sty m:val="p"/>
                              </m:rPr>
                              <a:rPr lang="en-US" sz="2400" b="0" i="0" smtClean="0"/>
                              <m:t>cos</m:t>
                            </m:r>
                          </m:fName>
                          <m:e>
                            <m:r>
                              <a:rPr lang="en-US" sz="2400" b="0" i="1" smtClean="0"/>
                              <m:t>𝑥</m:t>
                            </m:r>
                            <m:r>
                              <a:rPr lang="en-US" sz="2400" b="0" i="1" smtClean="0"/>
                              <m:t> </m:t>
                            </m:r>
                            <m:r>
                              <a:rPr lang="en-US" sz="2400" b="0" i="1" smtClean="0"/>
                              <m:t>𝑑𝑥</m:t>
                            </m:r>
                            <m:r>
                              <a:rPr lang="en-US" sz="2400" b="0" i="1" smtClean="0"/>
                              <m:t>=</m:t>
                            </m:r>
                            <m:func>
                              <m:funcPr>
                                <m:ctrlPr>
                                  <a:rPr lang="en-US" sz="2400" b="0" i="1" smtClean="0"/>
                                </m:ctrlPr>
                              </m:funcPr>
                              <m:fName>
                                <m:r>
                                  <m:rPr>
                                    <m:sty m:val="p"/>
                                  </m:rPr>
                                  <a:rPr lang="en-US" sz="2400" b="0" i="0" smtClean="0"/>
                                  <m:t>sin</m:t>
                                </m:r>
                              </m:fName>
                              <m:e>
                                <m:r>
                                  <a:rPr lang="en-US" sz="2400" b="0" i="1" smtClean="0"/>
                                  <m:t>𝑥</m:t>
                                </m:r>
                              </m:e>
                            </m:func>
                            <m:r>
                              <a:rPr lang="en-US" sz="2400" b="0" i="1" smtClean="0"/>
                              <m:t>+</m:t>
                            </m:r>
                            <m:r>
                              <a:rPr lang="en-US" sz="2400" b="0" i="1" smtClean="0"/>
                              <m:t>𝐶</m:t>
                            </m:r>
                          </m:e>
                        </m:func>
                      </m:e>
                    </m:nary>
                  </m:oMath>
                </a14:m>
                <a:endParaRPr lang="en-US" sz="2400" i="1"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𝑑𝑥</m:t>
                    </m:r>
                    <m:r>
                      <a:rPr lang="en-US" sz="2400" b="0" i="1" smtClean="0">
                        <a:ea typeface="Myriad Pro" charset="0"/>
                        <a:cs typeface="Myriad Pro" charset="0"/>
                      </a:rPr>
                      <m:t>/(1+</m:t>
                    </m:r>
                    <m:sSup>
                      <m:sSupPr>
                        <m:ctrlPr>
                          <a:rPr lang="en-US" sz="2400" b="0" i="1" smtClean="0">
                            <a:ea typeface="Myriad Pro" charset="0"/>
                            <a:cs typeface="Myriad Pro" charset="0"/>
                          </a:rPr>
                        </m:ctrlPr>
                      </m:sSupPr>
                      <m:e>
                        <m:r>
                          <a:rPr lang="en-US" sz="2400" b="0" i="1" smtClean="0">
                            <a:ea typeface="Myriad Pro" charset="0"/>
                            <a:cs typeface="Myriad Pro" charset="0"/>
                          </a:rPr>
                          <m:t>𝑥</m:t>
                        </m:r>
                      </m:e>
                      <m:sup>
                        <m:r>
                          <a:rPr lang="en-US" sz="2400" b="0" i="1" smtClean="0">
                            <a:ea typeface="Myriad Pro" charset="0"/>
                            <a:cs typeface="Myriad Pro" charset="0"/>
                          </a:rPr>
                          <m:t>2</m:t>
                        </m:r>
                      </m:sup>
                    </m:sSup>
                    <m:r>
                      <a:rPr lang="en-US" sz="2400" b="0" i="1" smtClean="0">
                        <a:ea typeface="Myriad Pro" charset="0"/>
                        <a:cs typeface="Myriad Pro" charset="0"/>
                      </a:rPr>
                      <m:t>)</m:t>
                    </m:r>
                    <m:r>
                      <a:rPr lang="en-US" sz="2400" i="1">
                        <a:ea typeface="Myriad Pro" charset="0"/>
                        <a:cs typeface="Myriad Pro" charset="0"/>
                      </a:rPr>
                      <m:t>=</m:t>
                    </m:r>
                    <m:func>
                      <m:funcPr>
                        <m:ctrlPr>
                          <a:rPr lang="en-US" sz="2400" b="0" i="1" smtClean="0">
                            <a:ea typeface="Myriad Pro" charset="0"/>
                            <a:cs typeface="Myriad Pro" charset="0"/>
                          </a:rPr>
                        </m:ctrlPr>
                      </m:funcPr>
                      <m:fName>
                        <m:r>
                          <m:rPr>
                            <m:sty m:val="p"/>
                          </m:rPr>
                          <a:rPr lang="en-US" sz="2400" b="0" i="0" smtClean="0">
                            <a:ea typeface="Myriad Pro" charset="0"/>
                            <a:cs typeface="Myriad Pro" charset="0"/>
                          </a:rPr>
                          <m:t>arctan</m:t>
                        </m:r>
                      </m:fName>
                      <m:e>
                        <m:r>
                          <a:rPr lang="en-US" sz="2400" b="0" i="1" smtClean="0">
                            <a:ea typeface="Myriad Pro" charset="0"/>
                            <a:cs typeface="Myriad Pro" charset="0"/>
                          </a:rPr>
                          <m:t>𝑥</m:t>
                        </m:r>
                        <m:r>
                          <a:rPr lang="en-US" sz="2400" b="0" i="1" smtClean="0">
                            <a:ea typeface="Myriad Pro" charset="0"/>
                            <a:cs typeface="Myriad Pro" charset="0"/>
                          </a:rPr>
                          <m:t>+</m:t>
                        </m:r>
                        <m:r>
                          <a:rPr lang="en-US" sz="2400" b="0" i="1" smtClean="0">
                            <a:ea typeface="Myriad Pro" charset="0"/>
                            <a:cs typeface="Myriad Pro" charset="0"/>
                          </a:rPr>
                          <m:t>𝐶</m:t>
                        </m:r>
                      </m:e>
                    </m:func>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d>
                      <m:dPr>
                        <m:ctrlPr>
                          <a:rPr lang="en-US" sz="2400" b="0" i="1" smtClean="0">
                            <a:ea typeface="Myriad Pro" charset="0"/>
                            <a:cs typeface="Myriad Pro" charset="0"/>
                          </a:rPr>
                        </m:ctrlPr>
                      </m:dPr>
                      <m:e>
                        <m:r>
                          <a:rPr lang="en-US" sz="2400" b="0" i="1" smtClean="0">
                            <a:ea typeface="Myriad Pro" charset="0"/>
                            <a:cs typeface="Myriad Pro" charset="0"/>
                          </a:rPr>
                          <m:t>𝑓</m:t>
                        </m:r>
                        <m:r>
                          <a:rPr lang="en-US" sz="2400" b="0" i="1" smtClean="0">
                            <a:ea typeface="Myriad Pro" charset="0"/>
                            <a:cs typeface="Myriad Pro" charset="0"/>
                          </a:rPr>
                          <m:t>+</m:t>
                        </m:r>
                        <m:r>
                          <a:rPr lang="en-US" sz="2400" b="0" i="1" smtClean="0">
                            <a:ea typeface="Myriad Pro" charset="0"/>
                            <a:cs typeface="Myriad Pro" charset="0"/>
                          </a:rPr>
                          <m:t>𝑔</m:t>
                        </m:r>
                      </m:e>
                    </m:d>
                    <m:r>
                      <a:rPr lang="en-US" sz="2400" b="0" i="1" smtClean="0">
                        <a:ea typeface="Myriad Pro" charset="0"/>
                        <a:cs typeface="Myriad Pro" charset="0"/>
                      </a:rPr>
                      <m:t>𝑑𝑥</m:t>
                    </m:r>
                    <m:r>
                      <a:rPr lang="en-US" sz="2400" i="1">
                        <a:ea typeface="Myriad Pro" charset="0"/>
                        <a:cs typeface="Myriad Pro" charset="0"/>
                      </a:rPr>
                      <m:t>=</m:t>
                    </m:r>
                    <m:r>
                      <a:rPr lang="en-US" sz="2400" b="0" i="1" smtClean="0">
                        <a:ea typeface="Myriad Pro" charset="0"/>
                        <a:cs typeface="Myriad Pro" charset="0"/>
                      </a:rPr>
                      <m:t>∫</m:t>
                    </m:r>
                    <m:r>
                      <a:rPr lang="en-US" sz="2400" b="0" i="1" smtClean="0">
                        <a:ea typeface="Myriad Pro" charset="0"/>
                        <a:cs typeface="Myriad Pro" charset="0"/>
                      </a:rPr>
                      <m:t>𝑓𝑑𝑥</m:t>
                    </m:r>
                    <m:r>
                      <a:rPr lang="en-US" sz="2400" b="0" i="1" smtClean="0">
                        <a:ea typeface="Myriad Pro" charset="0"/>
                        <a:cs typeface="Myriad Pro" charset="0"/>
                      </a:rPr>
                      <m:t>+∫</m:t>
                    </m:r>
                    <m:r>
                      <a:rPr lang="en-US" sz="2400" b="0" i="1" smtClean="0">
                        <a:ea typeface="Myriad Pro" charset="0"/>
                        <a:cs typeface="Myriad Pro" charset="0"/>
                      </a:rPr>
                      <m:t>𝑔𝑑𝑥</m:t>
                    </m:r>
                  </m:oMath>
                </a14:m>
                <a:endParaRPr lang="en-US" sz="2400" dirty="0">
                  <a:ea typeface="Myriad Pro" charset="0"/>
                  <a:cs typeface="Myriad Pro" charset="0"/>
                </a:endParaRPr>
              </a:p>
              <a:p>
                <a:pPr>
                  <a:lnSpc>
                    <a:spcPts val="2700"/>
                  </a:lnSpc>
                  <a:spcBef>
                    <a:spcPts val="0"/>
                  </a:spcBef>
                  <a:spcAft>
                    <a:spcPts val="900"/>
                  </a:spcAft>
                </a:pPr>
                <a14:m>
                  <m:oMath xmlns:m="http://schemas.openxmlformats.org/officeDocument/2006/math">
                    <m:r>
                      <a:rPr lang="en-US" sz="2400" b="0" i="1" smtClean="0">
                        <a:ea typeface="Myriad Pro" charset="0"/>
                        <a:cs typeface="Myriad Pro" charset="0"/>
                      </a:rPr>
                      <m:t>∫</m:t>
                    </m:r>
                    <m:r>
                      <a:rPr lang="en-US" sz="2400" b="0" i="1" smtClean="0">
                        <a:ea typeface="Myriad Pro" charset="0"/>
                        <a:cs typeface="Myriad Pro" charset="0"/>
                      </a:rPr>
                      <m:t>𝐾𝑓𝑑𝑥</m:t>
                    </m:r>
                    <m:r>
                      <a:rPr lang="en-US" sz="2400" b="0" i="1" smtClean="0">
                        <a:ea typeface="Myriad Pro" charset="0"/>
                        <a:cs typeface="Myriad Pro" charset="0"/>
                      </a:rPr>
                      <m:t>=</m:t>
                    </m:r>
                    <m:r>
                      <a:rPr lang="en-US" sz="2400" b="0" i="1" smtClean="0">
                        <a:ea typeface="Myriad Pro" charset="0"/>
                        <a:cs typeface="Myriad Pro" charset="0"/>
                      </a:rPr>
                      <m:t>𝐾</m:t>
                    </m:r>
                    <m:r>
                      <a:rPr lang="en-US" sz="2400" b="0" i="1" smtClean="0">
                        <a:ea typeface="Myriad Pro" charset="0"/>
                        <a:cs typeface="Myriad Pro" charset="0"/>
                      </a:rPr>
                      <m:t>∫</m:t>
                    </m:r>
                    <m:r>
                      <a:rPr lang="en-US" sz="2400" b="0" i="1" smtClean="0">
                        <a:ea typeface="Myriad Pro" charset="0"/>
                        <a:cs typeface="Myriad Pro" charset="0"/>
                      </a:rPr>
                      <m:t>𝑓𝑑𝑥</m:t>
                    </m:r>
                  </m:oMath>
                </a14:m>
                <a:endParaRPr lang="en-US" sz="2400" dirty="0">
                  <a:ea typeface="Myriad Pro" charset="0"/>
                  <a:cs typeface="Myriad Pro" charset="0"/>
                </a:endParaRPr>
              </a:p>
            </p:txBody>
          </p:sp>
        </mc:Choice>
        <mc:Fallback>
          <p:sp>
            <p:nvSpPr>
              <p:cNvPr id="8" name="Содержимое 2">
                <a:extLst>
                  <a:ext uri="{FF2B5EF4-FFF2-40B4-BE49-F238E27FC236}">
                    <a16:creationId xmlns:a16="http://schemas.microsoft.com/office/drawing/2014/main" id="{5033D789-FC04-3A45-BFFE-5F18FF28FD0C}"/>
                  </a:ext>
                </a:extLst>
              </p:cNvPr>
              <p:cNvSpPr txBox="1">
                <a:spLocks noRot="1" noChangeAspect="1" noMove="1" noResize="1" noEditPoints="1" noAdjustHandles="1" noChangeArrowheads="1" noChangeShapeType="1" noTextEdit="1"/>
              </p:cNvSpPr>
              <p:nvPr/>
            </p:nvSpPr>
            <p:spPr>
              <a:xfrm>
                <a:off x="4572000" y="620688"/>
                <a:ext cx="4410236" cy="3744416"/>
              </a:xfrm>
              <a:prstGeom prst="rect">
                <a:avLst/>
              </a:prstGeom>
              <a:blipFill>
                <a:blip r:embed="rId3"/>
                <a:stretch>
                  <a:fillRect l="-5460" t="-1347"/>
                </a:stretch>
              </a:blipFill>
              <a:ln>
                <a:solidFill>
                  <a:schemeClr val="accent1"/>
                </a:solidFill>
              </a:ln>
            </p:spPr>
            <p:txBody>
              <a:bodyPr/>
              <a:lstStyle/>
              <a:p>
                <a:r>
                  <a:rPr lang="ru-RU">
                    <a:noFill/>
                  </a:rPr>
                  <a:t> </a:t>
                </a:r>
              </a:p>
            </p:txBody>
          </p:sp>
        </mc:Fallback>
      </mc:AlternateContent>
      <p:sp>
        <p:nvSpPr>
          <p:cNvPr id="6" name="Содержимое 2">
            <a:extLst>
              <a:ext uri="{FF2B5EF4-FFF2-40B4-BE49-F238E27FC236}">
                <a16:creationId xmlns:a16="http://schemas.microsoft.com/office/drawing/2014/main" id="{08F9EA78-B1C2-864F-B6C9-F385897AA5AE}"/>
              </a:ext>
            </a:extLst>
          </p:cNvPr>
          <p:cNvSpPr txBox="1">
            <a:spLocks/>
          </p:cNvSpPr>
          <p:nvPr/>
        </p:nvSpPr>
        <p:spPr>
          <a:xfrm>
            <a:off x="316664" y="4985792"/>
            <a:ext cx="8820472" cy="476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2700"/>
              </a:lnSpc>
              <a:spcBef>
                <a:spcPts val="0"/>
              </a:spcBef>
              <a:spcAft>
                <a:spcPts val="900"/>
              </a:spcAft>
              <a:buFont typeface="Arial" pitchFamily="34" charset="0"/>
              <a:buNone/>
            </a:pPr>
            <a:r>
              <a:rPr lang="en-US" sz="2400" dirty="0">
                <a:ea typeface="Myriad Pro" charset="0"/>
                <a:cs typeface="Myriad Pro" charset="0"/>
              </a:rPr>
              <a:t>It’s the same table vice versa!</a:t>
            </a:r>
          </a:p>
        </p:txBody>
      </p:sp>
    </p:spTree>
    <p:extLst>
      <p:ext uri="{BB962C8B-B14F-4D97-AF65-F5344CB8AC3E}">
        <p14:creationId xmlns:p14="http://schemas.microsoft.com/office/powerpoint/2010/main" val="109590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yriad Pro+">
      <a:majorFont>
        <a:latin typeface="Myriad Pro"/>
        <a:ea typeface=""/>
        <a:cs typeface=""/>
      </a:majorFont>
      <a:minorFont>
        <a:latin typeface="Myriad Pro"/>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5692881</TotalTime>
  <Words>3934</Words>
  <Application>Microsoft Macintosh PowerPoint</Application>
  <PresentationFormat>Экран (4:3)</PresentationFormat>
  <Paragraphs>434</Paragraphs>
  <Slides>64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64</vt:i4>
      </vt:variant>
    </vt:vector>
  </HeadingPairs>
  <TitlesOfParts>
    <vt:vector size="69" baseType="lpstr">
      <vt:lpstr>Arial</vt:lpstr>
      <vt:lpstr>Calibri</vt:lpstr>
      <vt:lpstr>Cambria Math</vt:lpstr>
      <vt:lpstr>Myriad Pro</vt:lpstr>
      <vt:lpstr>Тема Office</vt:lpstr>
      <vt:lpstr>Week 5 Integrals: anti-derivative, area under curve, multivariate functions</vt:lpstr>
      <vt:lpstr>Introduction</vt:lpstr>
      <vt:lpstr>Antiderivative: definition</vt:lpstr>
      <vt:lpstr>Antiderivative: definition</vt:lpstr>
      <vt:lpstr>Antiderivative: definition</vt:lpstr>
      <vt:lpstr>Antiderivative: definition</vt:lpstr>
      <vt:lpstr>Antiderivative: definition</vt:lpstr>
      <vt:lpstr>Antiderivative: table of integrals</vt:lpstr>
      <vt:lpstr>Antiderivative: table of integrals</vt:lpstr>
      <vt:lpstr>Antiderivative: definition</vt:lpstr>
      <vt:lpstr>Antiderivative: definition</vt:lpstr>
      <vt:lpstr>Antiderivative: definition</vt:lpstr>
      <vt:lpstr>Antiderivative: definition</vt:lpstr>
      <vt:lpstr>Antiderivative: definition</vt:lpstr>
      <vt:lpstr>Antiderivative: definition</vt:lpstr>
      <vt:lpstr>Antiderivative: definition</vt:lpstr>
      <vt:lpstr>РОЛИКИ ПРО ЗАМЕНУ ПЕРЕМЕННЫХ И ИНТЕГРИРОВАНИЕ ПО ЧАСТЯМ УХОДЯТ НА ДОСКУ</vt:lpstr>
      <vt:lpstr>Antiderivative: integrability in elementary functions</vt:lpstr>
      <vt:lpstr>Antiderivative: integrability in elementary functions</vt:lpstr>
      <vt:lpstr>Antiderivative: integrability in elementary functions</vt:lpstr>
      <vt:lpstr>Antiderivative: integrability in elementary functions</vt:lpstr>
      <vt:lpstr>Antiderivative: integrability in elementary functions</vt:lpstr>
      <vt:lpstr>Antiderivative: integrability in elementary functions</vt:lpstr>
      <vt:lpstr>Antiderivative: integrability in elementary functions</vt:lpstr>
      <vt:lpstr>Antiderivative: integrability in elementary functions</vt:lpstr>
      <vt:lpstr>Definite integral</vt:lpstr>
      <vt:lpstr>Definite integral</vt:lpstr>
      <vt:lpstr>Definite integral</vt:lpstr>
      <vt:lpstr>Definite integral</vt:lpstr>
      <vt:lpstr>Definite integral</vt:lpstr>
      <vt:lpstr>Definite integral</vt:lpstr>
      <vt:lpstr>Definite integral</vt:lpstr>
      <vt:lpstr>Fundamental theorem of calculus</vt:lpstr>
      <vt:lpstr>Fundamental theorem of calculus</vt:lpstr>
      <vt:lpstr>Fundamental theorem of calculus</vt:lpstr>
      <vt:lpstr>Fundamental theorem of calculus</vt:lpstr>
      <vt:lpstr>РОЛИК С ДОСКОЙ</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improper integrals</vt:lpstr>
      <vt:lpstr>Definite integral: numerical methods</vt:lpstr>
      <vt:lpstr>Definite integral: numerical methods</vt:lpstr>
      <vt:lpstr>Definite integral: numerical methods</vt:lpstr>
      <vt:lpstr>Definite integral: numerical methods</vt:lpstr>
      <vt:lpstr>Multivariate functions</vt:lpstr>
      <vt:lpstr>Multivariate functions</vt:lpstr>
      <vt:lpstr>Multivariate functions</vt:lpstr>
      <vt:lpstr>Multivariate functions</vt:lpstr>
      <vt:lpstr>Multivariate functions: Fubini’s theorem</vt:lpstr>
      <vt:lpstr>Multivariate functions: Fubini’s theorem</vt:lpstr>
      <vt:lpstr>Multivariate functions: Fubini’s theorem</vt:lpstr>
      <vt:lpstr>Multivariate functions: Fubini’s theorem</vt:lpstr>
      <vt:lpstr>Multivariate functions: Fubini’s theorem</vt:lpstr>
      <vt:lpstr>Multivariate functions: Fubini’s theorem</vt:lpstr>
      <vt:lpstr>Multivariate functions: Fubini’s theorem</vt:lpstr>
      <vt:lpstr>Week 5 Integrals: anti-derivative, area under curve, multivariate functions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Антон Савостьянов</cp:lastModifiedBy>
  <cp:revision>1843</cp:revision>
  <dcterms:created xsi:type="dcterms:W3CDTF">2005-01-01T07:06:31Z</dcterms:created>
  <dcterms:modified xsi:type="dcterms:W3CDTF">2019-08-17T10:25:53Z</dcterms:modified>
</cp:coreProperties>
</file>